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8288000" cy="10287000"/>
  <p:notesSz cx="6858000" cy="9144000"/>
  <p:embeddedFontLst>
    <p:embeddedFont>
      <p:font typeface="Arimo" panose="020B0604020202020204" charset="0"/>
      <p:regular r:id="rId20"/>
    </p:embeddedFont>
    <p:embeddedFont>
      <p:font typeface="Arimo Bold" panose="020B0604020202020204" charset="0"/>
      <p:regular r:id="rId21"/>
    </p:embeddedFont>
    <p:embeddedFont>
      <p:font typeface="Calibri" panose="020F0502020204030204" pitchFamily="34" charset="0"/>
      <p:regular r:id="rId22"/>
      <p:bold r:id="rId23"/>
      <p:italic r:id="rId24"/>
      <p:boldItalic r:id="rId25"/>
    </p:embeddedFont>
    <p:embeddedFont>
      <p:font typeface="Canva Sans Bold"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7" d="100"/>
          <a:sy n="47" d="100"/>
        </p:scale>
        <p:origin x="696"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jpeg>
</file>

<file path=ppt/media/image15.jpe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17.10.2024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5481254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21217415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18962188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34973576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23047638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36188918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35728028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27622460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40188043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277667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5770533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33134242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10/17/2024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10/17/2024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10/17/2024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6.jpeg"/><Relationship Id="rId4" Type="http://schemas.openxmlformats.org/officeDocument/2006/relationships/image" Target="../media/image15.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50D48"/>
            </a:solidFill>
          </p:spPr>
        </p:sp>
      </p:grpSp>
      <p:grpSp>
        <p:nvGrpSpPr>
          <p:cNvPr id="4" name="Group 4"/>
          <p:cNvGrpSpPr/>
          <p:nvPr/>
        </p:nvGrpSpPr>
        <p:grpSpPr>
          <a:xfrm>
            <a:off x="-116678" y="-116678"/>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A33"/>
            </a:solidFill>
          </p:spPr>
        </p:sp>
      </p:grpSp>
      <p:grpSp>
        <p:nvGrpSpPr>
          <p:cNvPr id="6" name="Group 6"/>
          <p:cNvGrpSpPr/>
          <p:nvPr/>
        </p:nvGrpSpPr>
        <p:grpSpPr>
          <a:xfrm>
            <a:off x="0" y="1545780"/>
            <a:ext cx="9067800" cy="9067800"/>
            <a:chOff x="0" y="0"/>
            <a:chExt cx="3282950" cy="3282950"/>
          </a:xfrm>
        </p:grpSpPr>
        <p:sp>
          <p:nvSpPr>
            <p:cNvPr id="7" name="Freeform 7"/>
            <p:cNvSpPr/>
            <p:nvPr/>
          </p:nvSpPr>
          <p:spPr>
            <a:xfrm>
              <a:off x="0" y="0"/>
              <a:ext cx="3282950" cy="3282950"/>
            </a:xfrm>
            <a:custGeom>
              <a:avLst/>
              <a:gdLst/>
              <a:ahLst/>
              <a:cxnLst/>
              <a:rect l="l" t="t" r="r" b="b"/>
              <a:pathLst>
                <a:path w="3282950" h="3282950">
                  <a:moveTo>
                    <a:pt x="0" y="0"/>
                  </a:moveTo>
                  <a:lnTo>
                    <a:pt x="2532380" y="0"/>
                  </a:lnTo>
                  <a:cubicBezTo>
                    <a:pt x="2946400" y="0"/>
                    <a:pt x="3282950" y="336550"/>
                    <a:pt x="3282950" y="750570"/>
                  </a:cubicBezTo>
                  <a:lnTo>
                    <a:pt x="3282950" y="3282950"/>
                  </a:lnTo>
                  <a:lnTo>
                    <a:pt x="0" y="3282950"/>
                  </a:lnTo>
                  <a:lnTo>
                    <a:pt x="0" y="0"/>
                  </a:lnTo>
                  <a:close/>
                </a:path>
              </a:pathLst>
            </a:custGeom>
            <a:blipFill>
              <a:blip r:embed="rId3"/>
              <a:stretch>
                <a:fillRect l="-2083" r="-2083"/>
              </a:stretch>
            </a:blipFill>
          </p:spPr>
        </p:sp>
      </p:grpSp>
      <p:sp>
        <p:nvSpPr>
          <p:cNvPr id="8" name="TextBox 8"/>
          <p:cNvSpPr txBox="1"/>
          <p:nvPr/>
        </p:nvSpPr>
        <p:spPr>
          <a:xfrm>
            <a:off x="10993425" y="4416253"/>
            <a:ext cx="5904343" cy="2378419"/>
          </a:xfrm>
          <a:prstGeom prst="rect">
            <a:avLst/>
          </a:prstGeom>
        </p:spPr>
        <p:txBody>
          <a:bodyPr lIns="0" tIns="0" rIns="0" bIns="0" rtlCol="0" anchor="t">
            <a:spAutoFit/>
          </a:bodyPr>
          <a:lstStyle/>
          <a:p>
            <a:pPr algn="l">
              <a:lnSpc>
                <a:spcPts val="6008"/>
              </a:lnSpc>
            </a:pPr>
            <a:r>
              <a:rPr lang="en-US" sz="6675" b="1">
                <a:solidFill>
                  <a:srgbClr val="FFFFFF"/>
                </a:solidFill>
                <a:latin typeface="Arimo Bold"/>
                <a:ea typeface="Arimo Bold"/>
                <a:cs typeface="Arimo Bold"/>
                <a:sym typeface="Arimo Bold"/>
              </a:rPr>
              <a:t>Single Site</a:t>
            </a:r>
          </a:p>
          <a:p>
            <a:pPr marL="0" lvl="0" indent="0" algn="l">
              <a:lnSpc>
                <a:spcPts val="6008"/>
              </a:lnSpc>
              <a:spcBef>
                <a:spcPct val="0"/>
              </a:spcBef>
            </a:pPr>
            <a:r>
              <a:rPr lang="en-US" sz="6675" b="1" u="none" strike="noStrike">
                <a:solidFill>
                  <a:srgbClr val="FFFFFF"/>
                </a:solidFill>
                <a:latin typeface="Arimo Bold"/>
                <a:ea typeface="Arimo Bold"/>
                <a:cs typeface="Arimo Bold"/>
                <a:sym typeface="Arimo Bold"/>
              </a:rPr>
              <a:t>Enterprise Network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C0A33"/>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A33"/>
            </a:solidFill>
          </p:spPr>
        </p:sp>
      </p:grpSp>
      <p:grpSp>
        <p:nvGrpSpPr>
          <p:cNvPr id="4" name="Group 4"/>
          <p:cNvGrpSpPr/>
          <p:nvPr/>
        </p:nvGrpSpPr>
        <p:grpSpPr>
          <a:xfrm rot="5400000">
            <a:off x="-638078" y="4448905"/>
            <a:ext cx="4722745" cy="1389189"/>
            <a:chOff x="0" y="0"/>
            <a:chExt cx="6296994" cy="1852253"/>
          </a:xfrm>
        </p:grpSpPr>
        <p:grpSp>
          <p:nvGrpSpPr>
            <p:cNvPr id="5" name="Group 5"/>
            <p:cNvGrpSpPr>
              <a:grpSpLocks noChangeAspect="1"/>
            </p:cNvGrpSpPr>
            <p:nvPr/>
          </p:nvGrpSpPr>
          <p:grpSpPr>
            <a:xfrm rot="-10800000">
              <a:off x="0" y="0"/>
              <a:ext cx="1848345" cy="1848345"/>
              <a:chOff x="0" y="0"/>
              <a:chExt cx="2653030" cy="2653030"/>
            </a:xfrm>
          </p:grpSpPr>
          <p:sp>
            <p:nvSpPr>
              <p:cNvPr id="6" name="Freeform 6"/>
              <p:cNvSpPr/>
              <p:nvPr/>
            </p:nvSpPr>
            <p:spPr>
              <a:xfrm>
                <a:off x="0" y="0"/>
                <a:ext cx="2653030" cy="2654300"/>
              </a:xfrm>
              <a:custGeom>
                <a:avLst/>
                <a:gdLst/>
                <a:ahLst/>
                <a:cxnLst/>
                <a:rect l="l" t="t" r="r" b="b"/>
                <a:pathLst>
                  <a:path w="2653030" h="2654300">
                    <a:moveTo>
                      <a:pt x="0" y="1535430"/>
                    </a:moveTo>
                    <a:lnTo>
                      <a:pt x="0" y="1463040"/>
                    </a:lnTo>
                    <a:lnTo>
                      <a:pt x="1463040" y="0"/>
                    </a:lnTo>
                    <a:lnTo>
                      <a:pt x="1535430" y="0"/>
                    </a:lnTo>
                    <a:lnTo>
                      <a:pt x="0" y="1535430"/>
                    </a:lnTo>
                    <a:close/>
                    <a:moveTo>
                      <a:pt x="1681480" y="0"/>
                    </a:moveTo>
                    <a:lnTo>
                      <a:pt x="1609090" y="0"/>
                    </a:lnTo>
                    <a:lnTo>
                      <a:pt x="0" y="1607820"/>
                    </a:lnTo>
                    <a:lnTo>
                      <a:pt x="0" y="1680210"/>
                    </a:lnTo>
                    <a:lnTo>
                      <a:pt x="1681480" y="0"/>
                    </a:lnTo>
                    <a:close/>
                    <a:moveTo>
                      <a:pt x="1390650" y="0"/>
                    </a:moveTo>
                    <a:lnTo>
                      <a:pt x="1318260" y="0"/>
                    </a:lnTo>
                    <a:lnTo>
                      <a:pt x="0" y="1318260"/>
                    </a:lnTo>
                    <a:lnTo>
                      <a:pt x="0" y="1390650"/>
                    </a:lnTo>
                    <a:lnTo>
                      <a:pt x="1390650" y="0"/>
                    </a:lnTo>
                    <a:close/>
                    <a:moveTo>
                      <a:pt x="1245870" y="0"/>
                    </a:moveTo>
                    <a:lnTo>
                      <a:pt x="1173480" y="0"/>
                    </a:lnTo>
                    <a:lnTo>
                      <a:pt x="0" y="1173480"/>
                    </a:lnTo>
                    <a:lnTo>
                      <a:pt x="0" y="1245870"/>
                    </a:lnTo>
                    <a:lnTo>
                      <a:pt x="1245870" y="0"/>
                    </a:lnTo>
                    <a:close/>
                    <a:moveTo>
                      <a:pt x="1826260" y="0"/>
                    </a:moveTo>
                    <a:lnTo>
                      <a:pt x="1753870" y="0"/>
                    </a:lnTo>
                    <a:lnTo>
                      <a:pt x="0" y="1753870"/>
                    </a:lnTo>
                    <a:lnTo>
                      <a:pt x="0" y="1826260"/>
                    </a:lnTo>
                    <a:lnTo>
                      <a:pt x="1826260" y="0"/>
                    </a:lnTo>
                    <a:close/>
                    <a:moveTo>
                      <a:pt x="2260600" y="0"/>
                    </a:moveTo>
                    <a:lnTo>
                      <a:pt x="2188210" y="0"/>
                    </a:lnTo>
                    <a:lnTo>
                      <a:pt x="0" y="2188210"/>
                    </a:lnTo>
                    <a:lnTo>
                      <a:pt x="0" y="2260600"/>
                    </a:lnTo>
                    <a:lnTo>
                      <a:pt x="2260600" y="0"/>
                    </a:lnTo>
                    <a:close/>
                    <a:moveTo>
                      <a:pt x="2551430" y="0"/>
                    </a:moveTo>
                    <a:lnTo>
                      <a:pt x="2479040" y="0"/>
                    </a:lnTo>
                    <a:lnTo>
                      <a:pt x="0" y="2479040"/>
                    </a:lnTo>
                    <a:lnTo>
                      <a:pt x="0" y="2551430"/>
                    </a:lnTo>
                    <a:lnTo>
                      <a:pt x="2551430" y="0"/>
                    </a:lnTo>
                    <a:close/>
                    <a:moveTo>
                      <a:pt x="2405380" y="0"/>
                    </a:moveTo>
                    <a:lnTo>
                      <a:pt x="2332990" y="0"/>
                    </a:lnTo>
                    <a:lnTo>
                      <a:pt x="0" y="2332990"/>
                    </a:lnTo>
                    <a:lnTo>
                      <a:pt x="0" y="2405380"/>
                    </a:lnTo>
                    <a:lnTo>
                      <a:pt x="2405380" y="0"/>
                    </a:lnTo>
                    <a:close/>
                    <a:moveTo>
                      <a:pt x="2115820" y="0"/>
                    </a:moveTo>
                    <a:lnTo>
                      <a:pt x="2043430" y="0"/>
                    </a:lnTo>
                    <a:lnTo>
                      <a:pt x="0" y="2043430"/>
                    </a:lnTo>
                    <a:lnTo>
                      <a:pt x="0" y="2115820"/>
                    </a:lnTo>
                    <a:lnTo>
                      <a:pt x="2115820" y="0"/>
                    </a:lnTo>
                    <a:close/>
                    <a:moveTo>
                      <a:pt x="375920" y="0"/>
                    </a:moveTo>
                    <a:lnTo>
                      <a:pt x="303530" y="0"/>
                    </a:lnTo>
                    <a:lnTo>
                      <a:pt x="0" y="303530"/>
                    </a:lnTo>
                    <a:lnTo>
                      <a:pt x="0" y="375920"/>
                    </a:lnTo>
                    <a:lnTo>
                      <a:pt x="375920" y="0"/>
                    </a:lnTo>
                    <a:close/>
                    <a:moveTo>
                      <a:pt x="1101090" y="0"/>
                    </a:moveTo>
                    <a:lnTo>
                      <a:pt x="1028700" y="0"/>
                    </a:lnTo>
                    <a:lnTo>
                      <a:pt x="0" y="1028700"/>
                    </a:lnTo>
                    <a:lnTo>
                      <a:pt x="0" y="1101090"/>
                    </a:lnTo>
                    <a:lnTo>
                      <a:pt x="1101090" y="0"/>
                    </a:lnTo>
                    <a:close/>
                    <a:moveTo>
                      <a:pt x="2653030" y="0"/>
                    </a:moveTo>
                    <a:lnTo>
                      <a:pt x="2623820" y="0"/>
                    </a:lnTo>
                    <a:lnTo>
                      <a:pt x="0" y="2623820"/>
                    </a:lnTo>
                    <a:lnTo>
                      <a:pt x="0" y="2653030"/>
                    </a:lnTo>
                    <a:lnTo>
                      <a:pt x="43180" y="2653030"/>
                    </a:lnTo>
                    <a:lnTo>
                      <a:pt x="2653030" y="43180"/>
                    </a:lnTo>
                    <a:lnTo>
                      <a:pt x="2653030" y="0"/>
                    </a:lnTo>
                    <a:close/>
                    <a:moveTo>
                      <a:pt x="520700" y="0"/>
                    </a:moveTo>
                    <a:lnTo>
                      <a:pt x="448310" y="0"/>
                    </a:lnTo>
                    <a:lnTo>
                      <a:pt x="0" y="448310"/>
                    </a:lnTo>
                    <a:lnTo>
                      <a:pt x="0" y="520700"/>
                    </a:lnTo>
                    <a:lnTo>
                      <a:pt x="520700" y="0"/>
                    </a:lnTo>
                    <a:close/>
                    <a:moveTo>
                      <a:pt x="85090" y="0"/>
                    </a:moveTo>
                    <a:lnTo>
                      <a:pt x="12700" y="0"/>
                    </a:lnTo>
                    <a:lnTo>
                      <a:pt x="0" y="12700"/>
                    </a:lnTo>
                    <a:lnTo>
                      <a:pt x="0" y="85090"/>
                    </a:lnTo>
                    <a:lnTo>
                      <a:pt x="85090" y="0"/>
                    </a:lnTo>
                    <a:close/>
                    <a:moveTo>
                      <a:pt x="231140" y="0"/>
                    </a:moveTo>
                    <a:lnTo>
                      <a:pt x="158750" y="0"/>
                    </a:lnTo>
                    <a:lnTo>
                      <a:pt x="0" y="157480"/>
                    </a:lnTo>
                    <a:lnTo>
                      <a:pt x="0" y="229870"/>
                    </a:lnTo>
                    <a:lnTo>
                      <a:pt x="231140" y="0"/>
                    </a:lnTo>
                    <a:close/>
                    <a:moveTo>
                      <a:pt x="0" y="956310"/>
                    </a:moveTo>
                    <a:lnTo>
                      <a:pt x="956310" y="0"/>
                    </a:lnTo>
                    <a:lnTo>
                      <a:pt x="883920" y="0"/>
                    </a:lnTo>
                    <a:lnTo>
                      <a:pt x="0" y="882650"/>
                    </a:lnTo>
                    <a:lnTo>
                      <a:pt x="0" y="956310"/>
                    </a:lnTo>
                    <a:close/>
                    <a:moveTo>
                      <a:pt x="665480" y="0"/>
                    </a:moveTo>
                    <a:lnTo>
                      <a:pt x="593090" y="0"/>
                    </a:lnTo>
                    <a:lnTo>
                      <a:pt x="0" y="593090"/>
                    </a:lnTo>
                    <a:lnTo>
                      <a:pt x="0" y="665480"/>
                    </a:lnTo>
                    <a:lnTo>
                      <a:pt x="665480" y="0"/>
                    </a:lnTo>
                    <a:close/>
                    <a:moveTo>
                      <a:pt x="810260" y="0"/>
                    </a:moveTo>
                    <a:lnTo>
                      <a:pt x="737870" y="0"/>
                    </a:lnTo>
                    <a:lnTo>
                      <a:pt x="0" y="737870"/>
                    </a:lnTo>
                    <a:lnTo>
                      <a:pt x="0" y="810260"/>
                    </a:lnTo>
                    <a:lnTo>
                      <a:pt x="810260" y="0"/>
                    </a:lnTo>
                    <a:close/>
                    <a:moveTo>
                      <a:pt x="1971040" y="0"/>
                    </a:moveTo>
                    <a:lnTo>
                      <a:pt x="1898650" y="0"/>
                    </a:lnTo>
                    <a:lnTo>
                      <a:pt x="0" y="1898650"/>
                    </a:lnTo>
                    <a:lnTo>
                      <a:pt x="0" y="1971040"/>
                    </a:lnTo>
                    <a:lnTo>
                      <a:pt x="1971040" y="0"/>
                    </a:lnTo>
                    <a:close/>
                    <a:moveTo>
                      <a:pt x="2653030" y="1783080"/>
                    </a:moveTo>
                    <a:lnTo>
                      <a:pt x="2653030" y="1710690"/>
                    </a:lnTo>
                    <a:lnTo>
                      <a:pt x="1710690" y="2653030"/>
                    </a:lnTo>
                    <a:lnTo>
                      <a:pt x="1783080" y="2653030"/>
                    </a:lnTo>
                    <a:lnTo>
                      <a:pt x="2653030" y="1783080"/>
                    </a:lnTo>
                    <a:close/>
                    <a:moveTo>
                      <a:pt x="2653030" y="1927860"/>
                    </a:moveTo>
                    <a:lnTo>
                      <a:pt x="2653030" y="1855470"/>
                    </a:lnTo>
                    <a:lnTo>
                      <a:pt x="1855470" y="2653030"/>
                    </a:lnTo>
                    <a:lnTo>
                      <a:pt x="1927860" y="2653030"/>
                    </a:lnTo>
                    <a:lnTo>
                      <a:pt x="2653030" y="1927860"/>
                    </a:lnTo>
                    <a:close/>
                    <a:moveTo>
                      <a:pt x="2653030" y="2072640"/>
                    </a:moveTo>
                    <a:lnTo>
                      <a:pt x="2653030" y="2000250"/>
                    </a:lnTo>
                    <a:lnTo>
                      <a:pt x="2000250" y="2653030"/>
                    </a:lnTo>
                    <a:lnTo>
                      <a:pt x="2072640" y="2653030"/>
                    </a:lnTo>
                    <a:lnTo>
                      <a:pt x="2653030" y="2072640"/>
                    </a:lnTo>
                    <a:close/>
                    <a:moveTo>
                      <a:pt x="2653030" y="1638300"/>
                    </a:moveTo>
                    <a:lnTo>
                      <a:pt x="2653030" y="1565910"/>
                    </a:lnTo>
                    <a:lnTo>
                      <a:pt x="1564640" y="2654300"/>
                    </a:lnTo>
                    <a:lnTo>
                      <a:pt x="1637030" y="2654300"/>
                    </a:lnTo>
                    <a:lnTo>
                      <a:pt x="2653030" y="1638300"/>
                    </a:lnTo>
                    <a:close/>
                    <a:moveTo>
                      <a:pt x="2217420" y="2653030"/>
                    </a:moveTo>
                    <a:lnTo>
                      <a:pt x="2653030" y="2217420"/>
                    </a:lnTo>
                    <a:lnTo>
                      <a:pt x="2653030" y="2145030"/>
                    </a:lnTo>
                    <a:lnTo>
                      <a:pt x="2145030" y="2653030"/>
                    </a:lnTo>
                    <a:lnTo>
                      <a:pt x="2217420" y="2653030"/>
                    </a:lnTo>
                    <a:close/>
                    <a:moveTo>
                      <a:pt x="2653030" y="2580640"/>
                    </a:moveTo>
                    <a:lnTo>
                      <a:pt x="2580640" y="2653030"/>
                    </a:lnTo>
                    <a:lnTo>
                      <a:pt x="2653030" y="2653030"/>
                    </a:lnTo>
                    <a:lnTo>
                      <a:pt x="2653030" y="2580640"/>
                    </a:lnTo>
                    <a:close/>
                    <a:moveTo>
                      <a:pt x="2653030" y="2508250"/>
                    </a:moveTo>
                    <a:lnTo>
                      <a:pt x="2653030" y="2435860"/>
                    </a:lnTo>
                    <a:lnTo>
                      <a:pt x="2435860" y="2653030"/>
                    </a:lnTo>
                    <a:lnTo>
                      <a:pt x="2508250" y="2653030"/>
                    </a:lnTo>
                    <a:lnTo>
                      <a:pt x="2653030" y="2508250"/>
                    </a:lnTo>
                    <a:close/>
                    <a:moveTo>
                      <a:pt x="2653030" y="2363470"/>
                    </a:moveTo>
                    <a:lnTo>
                      <a:pt x="2653030" y="2291080"/>
                    </a:lnTo>
                    <a:lnTo>
                      <a:pt x="2291080" y="2653030"/>
                    </a:lnTo>
                    <a:lnTo>
                      <a:pt x="2363470" y="2653030"/>
                    </a:lnTo>
                    <a:lnTo>
                      <a:pt x="2653030" y="2363470"/>
                    </a:lnTo>
                    <a:close/>
                    <a:moveTo>
                      <a:pt x="2653030" y="1492250"/>
                    </a:moveTo>
                    <a:lnTo>
                      <a:pt x="2653030" y="1419860"/>
                    </a:lnTo>
                    <a:lnTo>
                      <a:pt x="1419860" y="2653030"/>
                    </a:lnTo>
                    <a:lnTo>
                      <a:pt x="1492250" y="2653030"/>
                    </a:lnTo>
                    <a:lnTo>
                      <a:pt x="2653030" y="1492250"/>
                    </a:lnTo>
                    <a:close/>
                    <a:moveTo>
                      <a:pt x="2653030" y="187960"/>
                    </a:moveTo>
                    <a:lnTo>
                      <a:pt x="2653030" y="115570"/>
                    </a:lnTo>
                    <a:lnTo>
                      <a:pt x="115570" y="2653030"/>
                    </a:lnTo>
                    <a:lnTo>
                      <a:pt x="187960" y="2653030"/>
                    </a:lnTo>
                    <a:lnTo>
                      <a:pt x="2653030" y="187960"/>
                    </a:lnTo>
                    <a:close/>
                    <a:moveTo>
                      <a:pt x="2653030" y="622300"/>
                    </a:moveTo>
                    <a:lnTo>
                      <a:pt x="2653030" y="549910"/>
                    </a:lnTo>
                    <a:lnTo>
                      <a:pt x="549910" y="2653030"/>
                    </a:lnTo>
                    <a:lnTo>
                      <a:pt x="622300" y="2653030"/>
                    </a:lnTo>
                    <a:lnTo>
                      <a:pt x="2653030" y="622300"/>
                    </a:lnTo>
                    <a:close/>
                    <a:moveTo>
                      <a:pt x="2653030" y="477520"/>
                    </a:moveTo>
                    <a:lnTo>
                      <a:pt x="2653030" y="405130"/>
                    </a:lnTo>
                    <a:lnTo>
                      <a:pt x="405130" y="2653030"/>
                    </a:lnTo>
                    <a:lnTo>
                      <a:pt x="477520" y="2653030"/>
                    </a:lnTo>
                    <a:lnTo>
                      <a:pt x="2653030" y="477520"/>
                    </a:lnTo>
                    <a:close/>
                    <a:moveTo>
                      <a:pt x="2653030" y="1347470"/>
                    </a:moveTo>
                    <a:lnTo>
                      <a:pt x="2653030" y="1275080"/>
                    </a:lnTo>
                    <a:lnTo>
                      <a:pt x="1275080" y="2653030"/>
                    </a:lnTo>
                    <a:lnTo>
                      <a:pt x="1347470" y="2653030"/>
                    </a:lnTo>
                    <a:lnTo>
                      <a:pt x="2653030" y="1347470"/>
                    </a:lnTo>
                    <a:close/>
                    <a:moveTo>
                      <a:pt x="2653030" y="767080"/>
                    </a:moveTo>
                    <a:lnTo>
                      <a:pt x="2653030" y="694690"/>
                    </a:lnTo>
                    <a:lnTo>
                      <a:pt x="694690" y="2653030"/>
                    </a:lnTo>
                    <a:lnTo>
                      <a:pt x="767080" y="2653030"/>
                    </a:lnTo>
                    <a:lnTo>
                      <a:pt x="2653030" y="767080"/>
                    </a:lnTo>
                    <a:close/>
                    <a:moveTo>
                      <a:pt x="2653030" y="332740"/>
                    </a:moveTo>
                    <a:lnTo>
                      <a:pt x="2653030" y="260350"/>
                    </a:lnTo>
                    <a:lnTo>
                      <a:pt x="260350" y="2653030"/>
                    </a:lnTo>
                    <a:lnTo>
                      <a:pt x="332740" y="2653030"/>
                    </a:lnTo>
                    <a:lnTo>
                      <a:pt x="2653030" y="332740"/>
                    </a:lnTo>
                    <a:close/>
                    <a:moveTo>
                      <a:pt x="2653030" y="1202690"/>
                    </a:moveTo>
                    <a:lnTo>
                      <a:pt x="2653030" y="1130300"/>
                    </a:lnTo>
                    <a:lnTo>
                      <a:pt x="1130300" y="2653030"/>
                    </a:lnTo>
                    <a:lnTo>
                      <a:pt x="1202690" y="2653030"/>
                    </a:lnTo>
                    <a:lnTo>
                      <a:pt x="2653030" y="1202690"/>
                    </a:lnTo>
                    <a:close/>
                    <a:moveTo>
                      <a:pt x="2653030" y="913130"/>
                    </a:moveTo>
                    <a:lnTo>
                      <a:pt x="2653030" y="840740"/>
                    </a:lnTo>
                    <a:lnTo>
                      <a:pt x="840740" y="2653030"/>
                    </a:lnTo>
                    <a:lnTo>
                      <a:pt x="913130" y="2653030"/>
                    </a:lnTo>
                    <a:lnTo>
                      <a:pt x="2653030" y="913130"/>
                    </a:lnTo>
                    <a:close/>
                    <a:moveTo>
                      <a:pt x="2653030" y="1057910"/>
                    </a:moveTo>
                    <a:lnTo>
                      <a:pt x="2653030" y="985520"/>
                    </a:lnTo>
                    <a:lnTo>
                      <a:pt x="985520" y="2653030"/>
                    </a:lnTo>
                    <a:lnTo>
                      <a:pt x="1057910" y="2653030"/>
                    </a:lnTo>
                    <a:lnTo>
                      <a:pt x="2653030" y="1057910"/>
                    </a:lnTo>
                    <a:close/>
                  </a:path>
                </a:pathLst>
              </a:custGeom>
              <a:solidFill>
                <a:srgbClr val="FFFFFF"/>
              </a:solidFill>
            </p:spPr>
          </p:sp>
        </p:grpSp>
        <p:sp>
          <p:nvSpPr>
            <p:cNvPr id="7" name="AutoShape 7"/>
            <p:cNvSpPr/>
            <p:nvPr/>
          </p:nvSpPr>
          <p:spPr>
            <a:xfrm rot="-10800000">
              <a:off x="4448649" y="7814"/>
              <a:ext cx="1848345" cy="1840531"/>
            </a:xfrm>
            <a:prstGeom prst="rect">
              <a:avLst/>
            </a:prstGeom>
            <a:solidFill>
              <a:srgbClr val="FFFFFF"/>
            </a:solidFill>
          </p:spPr>
        </p:sp>
        <p:grpSp>
          <p:nvGrpSpPr>
            <p:cNvPr id="8" name="Group 8"/>
            <p:cNvGrpSpPr>
              <a:grpSpLocks noChangeAspect="1"/>
            </p:cNvGrpSpPr>
            <p:nvPr/>
          </p:nvGrpSpPr>
          <p:grpSpPr>
            <a:xfrm rot="-10800000">
              <a:off x="2224324" y="3907"/>
              <a:ext cx="1848345" cy="1848345"/>
              <a:chOff x="0" y="0"/>
              <a:chExt cx="1708150" cy="1708150"/>
            </a:xfrm>
          </p:grpSpPr>
          <p:sp>
            <p:nvSpPr>
              <p:cNvPr id="9" name="Freeform 9"/>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FFFFFF"/>
              </a:solidFill>
            </p:spPr>
          </p:sp>
        </p:grpSp>
      </p:grpSp>
      <p:grpSp>
        <p:nvGrpSpPr>
          <p:cNvPr id="10" name="Group 10"/>
          <p:cNvGrpSpPr/>
          <p:nvPr/>
        </p:nvGrpSpPr>
        <p:grpSpPr>
          <a:xfrm>
            <a:off x="3512702" y="2286328"/>
            <a:ext cx="13557206" cy="5714343"/>
            <a:chOff x="0" y="0"/>
            <a:chExt cx="18076275" cy="7619124"/>
          </a:xfrm>
        </p:grpSpPr>
        <p:sp>
          <p:nvSpPr>
            <p:cNvPr id="11" name="TextBox 11"/>
            <p:cNvSpPr txBox="1"/>
            <p:nvPr/>
          </p:nvSpPr>
          <p:spPr>
            <a:xfrm>
              <a:off x="0" y="-76200"/>
              <a:ext cx="18076275" cy="3567938"/>
            </a:xfrm>
            <a:prstGeom prst="rect">
              <a:avLst/>
            </a:prstGeom>
          </p:spPr>
          <p:txBody>
            <a:bodyPr lIns="0" tIns="0" rIns="0" bIns="0" rtlCol="0" anchor="t">
              <a:spAutoFit/>
            </a:bodyPr>
            <a:lstStyle/>
            <a:p>
              <a:pPr marL="0" lvl="0" indent="0" algn="l">
                <a:lnSpc>
                  <a:spcPts val="10783"/>
                </a:lnSpc>
              </a:pPr>
              <a:r>
                <a:rPr lang="en-US" sz="8294" b="1">
                  <a:solidFill>
                    <a:srgbClr val="FDFDFD"/>
                  </a:solidFill>
                  <a:latin typeface="Canva Sans Bold"/>
                  <a:ea typeface="Canva Sans Bold"/>
                  <a:cs typeface="Canva Sans Bold"/>
                  <a:sym typeface="Canva Sans Bold"/>
                </a:rPr>
                <a:t>VLAN Trunking Protocol (VTP) </a:t>
              </a:r>
            </a:p>
          </p:txBody>
        </p:sp>
        <p:sp>
          <p:nvSpPr>
            <p:cNvPr id="12" name="TextBox 12"/>
            <p:cNvSpPr txBox="1"/>
            <p:nvPr/>
          </p:nvSpPr>
          <p:spPr>
            <a:xfrm>
              <a:off x="0" y="4891164"/>
              <a:ext cx="18076275" cy="2727960"/>
            </a:xfrm>
            <a:prstGeom prst="rect">
              <a:avLst/>
            </a:prstGeom>
          </p:spPr>
          <p:txBody>
            <a:bodyPr lIns="0" tIns="0" rIns="0" bIns="0" rtlCol="0" anchor="t">
              <a:spAutoFit/>
            </a:bodyPr>
            <a:lstStyle/>
            <a:p>
              <a:pPr marL="0" lvl="0" indent="0" algn="l">
                <a:lnSpc>
                  <a:spcPts val="4199"/>
                </a:lnSpc>
              </a:pPr>
              <a:r>
                <a:rPr lang="en-US" sz="2799" b="1">
                  <a:solidFill>
                    <a:srgbClr val="D9E1FF"/>
                  </a:solidFill>
                  <a:latin typeface="Canva Sans Bold"/>
                  <a:ea typeface="Canva Sans Bold"/>
                  <a:cs typeface="Canva Sans Bold"/>
                  <a:sym typeface="Canva Sans Bold"/>
                </a:rPr>
                <a:t>I</a:t>
              </a:r>
              <a:r>
                <a:rPr lang="en-US" sz="2799" b="1" u="none">
                  <a:solidFill>
                    <a:srgbClr val="D9E1FF"/>
                  </a:solidFill>
                  <a:latin typeface="Canva Sans Bold"/>
                  <a:ea typeface="Canva Sans Bold"/>
                  <a:cs typeface="Canva Sans Bold"/>
                  <a:sym typeface="Canva Sans Bold"/>
                </a:rPr>
                <a:t>s a Cisco proprietary protocol used to manage VLANs (Virtual Local Area Networks) within a network. It helps reduce administrative overhead in a large network by allowing VLAN changes to be propagated automatically across all switches in the VTP domain.</a:t>
              </a:r>
            </a:p>
          </p:txBody>
        </p:sp>
        <p:sp>
          <p:nvSpPr>
            <p:cNvPr id="13" name="AutoShape 13"/>
            <p:cNvSpPr/>
            <p:nvPr/>
          </p:nvSpPr>
          <p:spPr>
            <a:xfrm>
              <a:off x="0" y="3982074"/>
              <a:ext cx="1324627" cy="223120"/>
            </a:xfrm>
            <a:prstGeom prst="rect">
              <a:avLst/>
            </a:prstGeom>
            <a:solidFill>
              <a:srgbClr val="FFFFFF"/>
            </a:solidFill>
          </p:spPr>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C0A33"/>
        </a:solidFill>
        <a:effectLst/>
      </p:bgPr>
    </p:bg>
    <p:spTree>
      <p:nvGrpSpPr>
        <p:cNvPr id="1" name=""/>
        <p:cNvGrpSpPr/>
        <p:nvPr/>
      </p:nvGrpSpPr>
      <p:grpSpPr>
        <a:xfrm>
          <a:off x="0" y="0"/>
          <a:ext cx="0" cy="0"/>
          <a:chOff x="0" y="0"/>
          <a:chExt cx="0" cy="0"/>
        </a:xfrm>
      </p:grpSpPr>
      <p:sp>
        <p:nvSpPr>
          <p:cNvPr id="2" name="TextBox 2"/>
          <p:cNvSpPr txBox="1"/>
          <p:nvPr/>
        </p:nvSpPr>
        <p:spPr>
          <a:xfrm>
            <a:off x="1028700" y="895350"/>
            <a:ext cx="10321132" cy="965200"/>
          </a:xfrm>
          <a:prstGeom prst="rect">
            <a:avLst/>
          </a:prstGeom>
        </p:spPr>
        <p:txBody>
          <a:bodyPr lIns="0" tIns="0" rIns="0" bIns="0" rtlCol="0" anchor="t">
            <a:spAutoFit/>
          </a:bodyPr>
          <a:lstStyle/>
          <a:p>
            <a:pPr algn="just">
              <a:lnSpc>
                <a:spcPts val="7699"/>
              </a:lnSpc>
            </a:pPr>
            <a:r>
              <a:rPr lang="en-US" sz="5499" b="1">
                <a:solidFill>
                  <a:srgbClr val="FFFFFF"/>
                </a:solidFill>
                <a:latin typeface="Arimo Bold"/>
                <a:ea typeface="Arimo Bold"/>
                <a:cs typeface="Arimo Bold"/>
                <a:sym typeface="Arimo Bold"/>
              </a:rPr>
              <a:t>VLAN Trunking Protocol (VTP) </a:t>
            </a:r>
          </a:p>
        </p:txBody>
      </p:sp>
      <p:sp>
        <p:nvSpPr>
          <p:cNvPr id="3" name="TextBox 3"/>
          <p:cNvSpPr txBox="1"/>
          <p:nvPr/>
        </p:nvSpPr>
        <p:spPr>
          <a:xfrm>
            <a:off x="1112386" y="2987675"/>
            <a:ext cx="16063227" cy="6401435"/>
          </a:xfrm>
          <a:prstGeom prst="rect">
            <a:avLst/>
          </a:prstGeom>
        </p:spPr>
        <p:txBody>
          <a:bodyPr lIns="0" tIns="0" rIns="0" bIns="0" rtlCol="0" anchor="t">
            <a:spAutoFit/>
          </a:bodyPr>
          <a:lstStyle/>
          <a:p>
            <a:pPr algn="l">
              <a:lnSpc>
                <a:spcPts val="3639"/>
              </a:lnSpc>
            </a:pPr>
            <a:r>
              <a:rPr lang="en-US" sz="2599" b="1">
                <a:solidFill>
                  <a:srgbClr val="D9E1FF"/>
                </a:solidFill>
                <a:latin typeface="Arimo Bold"/>
                <a:ea typeface="Arimo Bold"/>
                <a:cs typeface="Arimo Bold"/>
                <a:sym typeface="Arimo Bold"/>
              </a:rPr>
              <a:t>Key Concepts:</a:t>
            </a:r>
          </a:p>
          <a:p>
            <a:pPr marL="561337" lvl="1" indent="-280669" algn="l">
              <a:lnSpc>
                <a:spcPts val="3639"/>
              </a:lnSpc>
              <a:buAutoNum type="arabicPeriod"/>
            </a:pPr>
            <a:r>
              <a:rPr lang="en-US" sz="2599" b="1">
                <a:solidFill>
                  <a:srgbClr val="D9E1FF"/>
                </a:solidFill>
                <a:latin typeface="Arimo Bold"/>
                <a:ea typeface="Arimo Bold"/>
                <a:cs typeface="Arimo Bold"/>
                <a:sym typeface="Arimo Bold"/>
              </a:rPr>
              <a:t>VTP Domain:</a:t>
            </a:r>
            <a:r>
              <a:rPr lang="en-US" sz="2599">
                <a:solidFill>
                  <a:srgbClr val="D9E1FF"/>
                </a:solidFill>
                <a:latin typeface="Arimo"/>
                <a:ea typeface="Arimo"/>
                <a:cs typeface="Arimo"/>
                <a:sym typeface="Arimo"/>
              </a:rPr>
              <a:t> A group of switches that share the same VTP settings and configuration.</a:t>
            </a:r>
          </a:p>
          <a:p>
            <a:pPr marL="561337" lvl="1" indent="-280669" algn="l">
              <a:lnSpc>
                <a:spcPts val="3639"/>
              </a:lnSpc>
              <a:buAutoNum type="arabicPeriod"/>
            </a:pPr>
            <a:r>
              <a:rPr lang="en-US" sz="2599" b="1">
                <a:solidFill>
                  <a:srgbClr val="D9E1FF"/>
                </a:solidFill>
                <a:latin typeface="Arimo Bold"/>
                <a:ea typeface="Arimo Bold"/>
                <a:cs typeface="Arimo Bold"/>
                <a:sym typeface="Arimo Bold"/>
              </a:rPr>
              <a:t>VTP Modes:</a:t>
            </a:r>
          </a:p>
          <a:p>
            <a:pPr marL="1122675" lvl="2" indent="-374225" algn="l">
              <a:lnSpc>
                <a:spcPts val="3639"/>
              </a:lnSpc>
              <a:buFont typeface="Arial"/>
              <a:buChar char="⚬"/>
            </a:pPr>
            <a:r>
              <a:rPr lang="en-US" sz="2599" b="1">
                <a:solidFill>
                  <a:srgbClr val="D9E1FF"/>
                </a:solidFill>
                <a:latin typeface="Arimo Bold"/>
                <a:ea typeface="Arimo Bold"/>
                <a:cs typeface="Arimo Bold"/>
                <a:sym typeface="Arimo Bold"/>
              </a:rPr>
              <a:t>Server Mode:</a:t>
            </a:r>
            <a:r>
              <a:rPr lang="en-US" sz="2599">
                <a:solidFill>
                  <a:srgbClr val="D9E1FF"/>
                </a:solidFill>
                <a:latin typeface="Arimo"/>
                <a:ea typeface="Arimo"/>
                <a:cs typeface="Arimo"/>
                <a:sym typeface="Arimo"/>
              </a:rPr>
              <a:t> Switches in this mode can create, delete, and modify VLANs, and they propagate this information to other switches in the VTP domain.</a:t>
            </a:r>
          </a:p>
          <a:p>
            <a:pPr marL="1122675" lvl="2" indent="-374225" algn="l">
              <a:lnSpc>
                <a:spcPts val="3639"/>
              </a:lnSpc>
              <a:buFont typeface="Arial"/>
              <a:buChar char="⚬"/>
            </a:pPr>
            <a:r>
              <a:rPr lang="en-US" sz="2599" b="1">
                <a:solidFill>
                  <a:srgbClr val="D9E1FF"/>
                </a:solidFill>
                <a:latin typeface="Arimo Bold"/>
                <a:ea typeface="Arimo Bold"/>
                <a:cs typeface="Arimo Bold"/>
                <a:sym typeface="Arimo Bold"/>
              </a:rPr>
              <a:t>Client Mode:</a:t>
            </a:r>
            <a:r>
              <a:rPr lang="en-US" sz="2599">
                <a:solidFill>
                  <a:srgbClr val="D9E1FF"/>
                </a:solidFill>
                <a:latin typeface="Arimo"/>
                <a:ea typeface="Arimo"/>
                <a:cs typeface="Arimo"/>
                <a:sym typeface="Arimo"/>
              </a:rPr>
              <a:t> Switches receive VLAN information from VTP servers but cannot create, delete, or modify VLANs.</a:t>
            </a:r>
          </a:p>
          <a:p>
            <a:pPr marL="1122675" lvl="2" indent="-374225" algn="l">
              <a:lnSpc>
                <a:spcPts val="3639"/>
              </a:lnSpc>
              <a:buFont typeface="Arial"/>
              <a:buChar char="⚬"/>
            </a:pPr>
            <a:r>
              <a:rPr lang="en-US" sz="2599" b="1">
                <a:solidFill>
                  <a:srgbClr val="D9E1FF"/>
                </a:solidFill>
                <a:latin typeface="Arimo Bold"/>
                <a:ea typeface="Arimo Bold"/>
                <a:cs typeface="Arimo Bold"/>
                <a:sym typeface="Arimo Bold"/>
              </a:rPr>
              <a:t>Transparent Mode:</a:t>
            </a:r>
            <a:r>
              <a:rPr lang="en-US" sz="2599">
                <a:solidFill>
                  <a:srgbClr val="D9E1FF"/>
                </a:solidFill>
                <a:latin typeface="Arimo"/>
                <a:ea typeface="Arimo"/>
                <a:cs typeface="Arimo"/>
                <a:sym typeface="Arimo"/>
              </a:rPr>
              <a:t> Switches do not participate in the VTP process but forward VTP advertisements. VLANs can be configured locally without affecting the rest of the network.</a:t>
            </a:r>
          </a:p>
          <a:p>
            <a:pPr marL="561337" lvl="1" indent="-280669" algn="l">
              <a:lnSpc>
                <a:spcPts val="3639"/>
              </a:lnSpc>
              <a:buAutoNum type="arabicPeriod"/>
            </a:pPr>
            <a:r>
              <a:rPr lang="en-US" sz="2599" b="1">
                <a:solidFill>
                  <a:srgbClr val="D9E1FF"/>
                </a:solidFill>
                <a:latin typeface="Arimo Bold"/>
                <a:ea typeface="Arimo Bold"/>
                <a:cs typeface="Arimo Bold"/>
                <a:sym typeface="Arimo Bold"/>
              </a:rPr>
              <a:t>VTP Version:</a:t>
            </a:r>
            <a:r>
              <a:rPr lang="en-US" sz="2599">
                <a:solidFill>
                  <a:srgbClr val="D9E1FF"/>
                </a:solidFill>
                <a:latin typeface="Arimo"/>
                <a:ea typeface="Arimo"/>
                <a:cs typeface="Arimo"/>
                <a:sym typeface="Arimo"/>
              </a:rPr>
              <a:t> VTP has three versions:</a:t>
            </a:r>
          </a:p>
          <a:p>
            <a:pPr marL="1122675" lvl="2" indent="-374225" algn="l">
              <a:lnSpc>
                <a:spcPts val="3639"/>
              </a:lnSpc>
              <a:buFont typeface="Arial"/>
              <a:buChar char="⚬"/>
            </a:pPr>
            <a:r>
              <a:rPr lang="en-US" sz="2599" b="1">
                <a:solidFill>
                  <a:srgbClr val="D9E1FF"/>
                </a:solidFill>
                <a:latin typeface="Arimo Bold"/>
                <a:ea typeface="Arimo Bold"/>
                <a:cs typeface="Arimo Bold"/>
                <a:sym typeface="Arimo Bold"/>
              </a:rPr>
              <a:t>VTPv1 &amp; VTPv2:</a:t>
            </a:r>
            <a:r>
              <a:rPr lang="en-US" sz="2599">
                <a:solidFill>
                  <a:srgbClr val="D9E1FF"/>
                </a:solidFill>
                <a:latin typeface="Arimo"/>
                <a:ea typeface="Arimo"/>
                <a:cs typeface="Arimo"/>
                <a:sym typeface="Arimo"/>
              </a:rPr>
              <a:t> Used to propagate VLAN information between switches.</a:t>
            </a:r>
          </a:p>
          <a:p>
            <a:pPr marL="1122675" lvl="2" indent="-374225" algn="l">
              <a:lnSpc>
                <a:spcPts val="3639"/>
              </a:lnSpc>
              <a:buFont typeface="Arial"/>
              <a:buChar char="⚬"/>
            </a:pPr>
            <a:r>
              <a:rPr lang="en-US" sz="2599" b="1">
                <a:solidFill>
                  <a:srgbClr val="D9E1FF"/>
                </a:solidFill>
                <a:latin typeface="Arimo Bold"/>
                <a:ea typeface="Arimo Bold"/>
                <a:cs typeface="Arimo Bold"/>
                <a:sym typeface="Arimo Bold"/>
              </a:rPr>
              <a:t>VTPv3:</a:t>
            </a:r>
            <a:r>
              <a:rPr lang="en-US" sz="2599">
                <a:solidFill>
                  <a:srgbClr val="D9E1FF"/>
                </a:solidFill>
                <a:latin typeface="Arimo"/>
                <a:ea typeface="Arimo"/>
                <a:cs typeface="Arimo"/>
                <a:sym typeface="Arimo"/>
              </a:rPr>
              <a:t> Introduces enhancements such as support for extended VLANs (VLAN IDs 1006-4094) and better security.</a:t>
            </a:r>
          </a:p>
          <a:p>
            <a:pPr algn="l">
              <a:lnSpc>
                <a:spcPts val="3639"/>
              </a:lnSpc>
            </a:pPr>
            <a:endParaRPr lang="en-US" sz="2599">
              <a:solidFill>
                <a:srgbClr val="D9E1FF"/>
              </a:solidFill>
              <a:latin typeface="Arimo"/>
              <a:ea typeface="Arimo"/>
              <a:cs typeface="Arimo"/>
              <a:sym typeface="Arim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C0A33"/>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50D48"/>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A33"/>
            </a:solidFill>
          </p:spPr>
        </p:sp>
      </p:grpSp>
      <p:grpSp>
        <p:nvGrpSpPr>
          <p:cNvPr id="6" name="Group 6"/>
          <p:cNvGrpSpPr/>
          <p:nvPr/>
        </p:nvGrpSpPr>
        <p:grpSpPr>
          <a:xfrm>
            <a:off x="811215" y="6026330"/>
            <a:ext cx="6612340" cy="2073221"/>
            <a:chOff x="0" y="0"/>
            <a:chExt cx="11509874" cy="3608785"/>
          </a:xfrm>
        </p:grpSpPr>
        <p:sp>
          <p:nvSpPr>
            <p:cNvPr id="7" name="Freeform 7"/>
            <p:cNvSpPr/>
            <p:nvPr/>
          </p:nvSpPr>
          <p:spPr>
            <a:xfrm>
              <a:off x="0" y="0"/>
              <a:ext cx="11509890" cy="3608832"/>
            </a:xfrm>
            <a:custGeom>
              <a:avLst/>
              <a:gdLst/>
              <a:ahLst/>
              <a:cxnLst/>
              <a:rect l="l" t="t" r="r" b="b"/>
              <a:pathLst>
                <a:path w="11509890" h="3608832">
                  <a:moveTo>
                    <a:pt x="0" y="74422"/>
                  </a:moveTo>
                  <a:cubicBezTo>
                    <a:pt x="0" y="33274"/>
                    <a:pt x="31158" y="0"/>
                    <a:pt x="69398" y="0"/>
                  </a:cubicBezTo>
                  <a:lnTo>
                    <a:pt x="11440492" y="0"/>
                  </a:lnTo>
                  <a:lnTo>
                    <a:pt x="11440492" y="12700"/>
                  </a:lnTo>
                  <a:lnTo>
                    <a:pt x="11440492" y="0"/>
                  </a:lnTo>
                  <a:cubicBezTo>
                    <a:pt x="11478731" y="0"/>
                    <a:pt x="11509890" y="33274"/>
                    <a:pt x="11509890" y="74422"/>
                  </a:cubicBezTo>
                  <a:lnTo>
                    <a:pt x="11498087" y="74422"/>
                  </a:lnTo>
                  <a:lnTo>
                    <a:pt x="11509890" y="74422"/>
                  </a:lnTo>
                  <a:lnTo>
                    <a:pt x="11509890" y="3534410"/>
                  </a:lnTo>
                  <a:lnTo>
                    <a:pt x="11498087" y="3534410"/>
                  </a:lnTo>
                  <a:lnTo>
                    <a:pt x="11509890" y="3534410"/>
                  </a:lnTo>
                  <a:cubicBezTo>
                    <a:pt x="11509890" y="3575558"/>
                    <a:pt x="11478731" y="3608832"/>
                    <a:pt x="11440492" y="3608832"/>
                  </a:cubicBezTo>
                  <a:lnTo>
                    <a:pt x="11440492" y="3596132"/>
                  </a:lnTo>
                  <a:lnTo>
                    <a:pt x="11440492" y="3608832"/>
                  </a:lnTo>
                  <a:lnTo>
                    <a:pt x="69398" y="3608832"/>
                  </a:lnTo>
                  <a:lnTo>
                    <a:pt x="69398" y="3596132"/>
                  </a:lnTo>
                  <a:lnTo>
                    <a:pt x="69398" y="3608832"/>
                  </a:lnTo>
                  <a:cubicBezTo>
                    <a:pt x="31158" y="3608832"/>
                    <a:pt x="0" y="3575558"/>
                    <a:pt x="0" y="3534410"/>
                  </a:cubicBezTo>
                  <a:lnTo>
                    <a:pt x="0" y="74422"/>
                  </a:lnTo>
                  <a:lnTo>
                    <a:pt x="11802" y="74422"/>
                  </a:lnTo>
                  <a:lnTo>
                    <a:pt x="0" y="74422"/>
                  </a:lnTo>
                  <a:moveTo>
                    <a:pt x="23605" y="74422"/>
                  </a:moveTo>
                  <a:lnTo>
                    <a:pt x="23605" y="3534410"/>
                  </a:lnTo>
                  <a:lnTo>
                    <a:pt x="11802" y="3534410"/>
                  </a:lnTo>
                  <a:lnTo>
                    <a:pt x="23605" y="3534410"/>
                  </a:lnTo>
                  <a:cubicBezTo>
                    <a:pt x="23605" y="3561461"/>
                    <a:pt x="44023" y="3583432"/>
                    <a:pt x="69398" y="3583432"/>
                  </a:cubicBezTo>
                  <a:lnTo>
                    <a:pt x="11440492" y="3583432"/>
                  </a:lnTo>
                  <a:cubicBezTo>
                    <a:pt x="11465867" y="3583432"/>
                    <a:pt x="11486285" y="3561461"/>
                    <a:pt x="11486285" y="3534410"/>
                  </a:cubicBezTo>
                  <a:lnTo>
                    <a:pt x="11486285" y="74422"/>
                  </a:lnTo>
                  <a:cubicBezTo>
                    <a:pt x="11486285" y="47371"/>
                    <a:pt x="11465867" y="25400"/>
                    <a:pt x="11440492" y="25400"/>
                  </a:cubicBezTo>
                  <a:lnTo>
                    <a:pt x="69398" y="25400"/>
                  </a:lnTo>
                  <a:lnTo>
                    <a:pt x="69398" y="12700"/>
                  </a:lnTo>
                  <a:lnTo>
                    <a:pt x="69398" y="25400"/>
                  </a:lnTo>
                  <a:cubicBezTo>
                    <a:pt x="44023" y="25400"/>
                    <a:pt x="23605" y="47371"/>
                    <a:pt x="23605" y="74422"/>
                  </a:cubicBezTo>
                  <a:close/>
                </a:path>
              </a:pathLst>
            </a:custGeom>
            <a:solidFill>
              <a:srgbClr val="FFFFFF">
                <a:alpha val="23922"/>
              </a:srgbClr>
            </a:solidFill>
          </p:spPr>
        </p:sp>
      </p:grpSp>
      <p:grpSp>
        <p:nvGrpSpPr>
          <p:cNvPr id="8" name="Group 8"/>
          <p:cNvGrpSpPr/>
          <p:nvPr/>
        </p:nvGrpSpPr>
        <p:grpSpPr>
          <a:xfrm>
            <a:off x="831556" y="6048218"/>
            <a:ext cx="6571658" cy="676482"/>
            <a:chOff x="0" y="0"/>
            <a:chExt cx="11439060" cy="1177528"/>
          </a:xfrm>
        </p:grpSpPr>
        <p:sp>
          <p:nvSpPr>
            <p:cNvPr id="9" name="Freeform 9"/>
            <p:cNvSpPr/>
            <p:nvPr/>
          </p:nvSpPr>
          <p:spPr>
            <a:xfrm>
              <a:off x="0" y="0"/>
              <a:ext cx="11439075" cy="1177544"/>
            </a:xfrm>
            <a:custGeom>
              <a:avLst/>
              <a:gdLst/>
              <a:ahLst/>
              <a:cxnLst/>
              <a:rect l="l" t="t" r="r" b="b"/>
              <a:pathLst>
                <a:path w="11439075" h="1177544">
                  <a:moveTo>
                    <a:pt x="0" y="0"/>
                  </a:moveTo>
                  <a:lnTo>
                    <a:pt x="11439075" y="0"/>
                  </a:lnTo>
                  <a:lnTo>
                    <a:pt x="11439075" y="1177544"/>
                  </a:lnTo>
                  <a:lnTo>
                    <a:pt x="0" y="1177544"/>
                  </a:lnTo>
                  <a:close/>
                </a:path>
              </a:pathLst>
            </a:custGeom>
            <a:solidFill>
              <a:srgbClr val="FFFFFF">
                <a:alpha val="3922"/>
              </a:srgbClr>
            </a:solidFill>
          </p:spPr>
        </p:sp>
      </p:grpSp>
      <p:grpSp>
        <p:nvGrpSpPr>
          <p:cNvPr id="10" name="Group 10"/>
          <p:cNvGrpSpPr/>
          <p:nvPr/>
        </p:nvGrpSpPr>
        <p:grpSpPr>
          <a:xfrm>
            <a:off x="831556" y="6724700"/>
            <a:ext cx="6571658" cy="676482"/>
            <a:chOff x="0" y="0"/>
            <a:chExt cx="11439060" cy="1177528"/>
          </a:xfrm>
        </p:grpSpPr>
        <p:sp>
          <p:nvSpPr>
            <p:cNvPr id="11" name="Freeform 11"/>
            <p:cNvSpPr/>
            <p:nvPr/>
          </p:nvSpPr>
          <p:spPr>
            <a:xfrm>
              <a:off x="0" y="0"/>
              <a:ext cx="11439075" cy="1177544"/>
            </a:xfrm>
            <a:custGeom>
              <a:avLst/>
              <a:gdLst/>
              <a:ahLst/>
              <a:cxnLst/>
              <a:rect l="l" t="t" r="r" b="b"/>
              <a:pathLst>
                <a:path w="11439075" h="1177544">
                  <a:moveTo>
                    <a:pt x="0" y="0"/>
                  </a:moveTo>
                  <a:lnTo>
                    <a:pt x="11439075" y="0"/>
                  </a:lnTo>
                  <a:lnTo>
                    <a:pt x="11439075" y="1177544"/>
                  </a:lnTo>
                  <a:lnTo>
                    <a:pt x="0" y="1177544"/>
                  </a:lnTo>
                  <a:close/>
                </a:path>
              </a:pathLst>
            </a:custGeom>
            <a:solidFill>
              <a:srgbClr val="000000">
                <a:alpha val="3922"/>
              </a:srgbClr>
            </a:solidFill>
          </p:spPr>
        </p:sp>
      </p:grpSp>
      <p:grpSp>
        <p:nvGrpSpPr>
          <p:cNvPr id="12" name="Group 12"/>
          <p:cNvGrpSpPr/>
          <p:nvPr/>
        </p:nvGrpSpPr>
        <p:grpSpPr>
          <a:xfrm>
            <a:off x="831556" y="7401182"/>
            <a:ext cx="6571658" cy="676482"/>
            <a:chOff x="0" y="0"/>
            <a:chExt cx="11439060" cy="1177528"/>
          </a:xfrm>
        </p:grpSpPr>
        <p:sp>
          <p:nvSpPr>
            <p:cNvPr id="13" name="Freeform 13"/>
            <p:cNvSpPr/>
            <p:nvPr/>
          </p:nvSpPr>
          <p:spPr>
            <a:xfrm>
              <a:off x="0" y="0"/>
              <a:ext cx="11439075" cy="1177544"/>
            </a:xfrm>
            <a:custGeom>
              <a:avLst/>
              <a:gdLst/>
              <a:ahLst/>
              <a:cxnLst/>
              <a:rect l="l" t="t" r="r" b="b"/>
              <a:pathLst>
                <a:path w="11439075" h="1177544">
                  <a:moveTo>
                    <a:pt x="0" y="0"/>
                  </a:moveTo>
                  <a:lnTo>
                    <a:pt x="11439075" y="0"/>
                  </a:lnTo>
                  <a:lnTo>
                    <a:pt x="11439075" y="1177544"/>
                  </a:lnTo>
                  <a:lnTo>
                    <a:pt x="0" y="1177544"/>
                  </a:lnTo>
                  <a:close/>
                </a:path>
              </a:pathLst>
            </a:custGeom>
            <a:solidFill>
              <a:srgbClr val="FFFFFF">
                <a:alpha val="3922"/>
              </a:srgbClr>
            </a:solidFill>
          </p:spPr>
        </p:sp>
      </p:grpSp>
      <p:sp>
        <p:nvSpPr>
          <p:cNvPr id="14" name="Freeform 14"/>
          <p:cNvSpPr/>
          <p:nvPr/>
        </p:nvSpPr>
        <p:spPr>
          <a:xfrm>
            <a:off x="9144000" y="1923061"/>
            <a:ext cx="8502809" cy="6440878"/>
          </a:xfrm>
          <a:custGeom>
            <a:avLst/>
            <a:gdLst/>
            <a:ahLst/>
            <a:cxnLst/>
            <a:rect l="l" t="t" r="r" b="b"/>
            <a:pathLst>
              <a:path w="8502809" h="6440878">
                <a:moveTo>
                  <a:pt x="0" y="0"/>
                </a:moveTo>
                <a:lnTo>
                  <a:pt x="8502809" y="0"/>
                </a:lnTo>
                <a:lnTo>
                  <a:pt x="8502809" y="6440878"/>
                </a:lnTo>
                <a:lnTo>
                  <a:pt x="0" y="6440878"/>
                </a:lnTo>
                <a:lnTo>
                  <a:pt x="0" y="0"/>
                </a:lnTo>
                <a:close/>
              </a:path>
            </a:pathLst>
          </a:custGeom>
          <a:blipFill>
            <a:blip r:embed="rId3"/>
            <a:stretch>
              <a:fillRect/>
            </a:stretch>
          </a:blipFill>
        </p:spPr>
      </p:sp>
      <p:sp>
        <p:nvSpPr>
          <p:cNvPr id="15" name="TextBox 15"/>
          <p:cNvSpPr txBox="1"/>
          <p:nvPr/>
        </p:nvSpPr>
        <p:spPr>
          <a:xfrm>
            <a:off x="1028700" y="1000125"/>
            <a:ext cx="6374514" cy="1704975"/>
          </a:xfrm>
          <a:prstGeom prst="rect">
            <a:avLst/>
          </a:prstGeom>
        </p:spPr>
        <p:txBody>
          <a:bodyPr lIns="0" tIns="0" rIns="0" bIns="0" rtlCol="0" anchor="t">
            <a:spAutoFit/>
          </a:bodyPr>
          <a:lstStyle/>
          <a:p>
            <a:pPr marL="0" lvl="0" indent="0" algn="l">
              <a:lnSpc>
                <a:spcPts val="6645"/>
              </a:lnSpc>
              <a:spcBef>
                <a:spcPct val="0"/>
              </a:spcBef>
            </a:pPr>
            <a:r>
              <a:rPr lang="en-US" sz="5538" b="1">
                <a:solidFill>
                  <a:srgbClr val="FFFFFF"/>
                </a:solidFill>
                <a:latin typeface="Arimo Bold"/>
                <a:ea typeface="Arimo Bold"/>
                <a:cs typeface="Arimo Bold"/>
                <a:sym typeface="Arimo Bold"/>
              </a:rPr>
              <a:t>VLAN and Redundancy Setup</a:t>
            </a:r>
          </a:p>
        </p:txBody>
      </p:sp>
      <p:sp>
        <p:nvSpPr>
          <p:cNvPr id="16" name="TextBox 16"/>
          <p:cNvSpPr txBox="1"/>
          <p:nvPr/>
        </p:nvSpPr>
        <p:spPr>
          <a:xfrm>
            <a:off x="1028700" y="3058975"/>
            <a:ext cx="6394855" cy="2576830"/>
          </a:xfrm>
          <a:prstGeom prst="rect">
            <a:avLst/>
          </a:prstGeom>
        </p:spPr>
        <p:txBody>
          <a:bodyPr lIns="0" tIns="0" rIns="0" bIns="0" rtlCol="0" anchor="t">
            <a:spAutoFit/>
          </a:bodyPr>
          <a:lstStyle/>
          <a:p>
            <a:pPr marL="0" lvl="0" indent="0" algn="l">
              <a:lnSpc>
                <a:spcPts val="3380"/>
              </a:lnSpc>
            </a:pPr>
            <a:r>
              <a:rPr lang="en-US" sz="2600">
                <a:solidFill>
                  <a:srgbClr val="D9E1FF"/>
                </a:solidFill>
                <a:latin typeface="Arimo"/>
                <a:ea typeface="Arimo"/>
                <a:cs typeface="Arimo"/>
                <a:sym typeface="Arimo"/>
              </a:rPr>
              <a:t>DSW 1 and DSW 2 are configured as root bridges for different VLANs to ensure consistent routing and traffic management. This setup also provides redundancy as if one distribution switch fails, the other can take over.</a:t>
            </a:r>
          </a:p>
        </p:txBody>
      </p:sp>
      <p:sp>
        <p:nvSpPr>
          <p:cNvPr id="17" name="TextBox 17"/>
          <p:cNvSpPr txBox="1"/>
          <p:nvPr/>
        </p:nvSpPr>
        <p:spPr>
          <a:xfrm>
            <a:off x="1051176" y="6092557"/>
            <a:ext cx="2843198" cy="431867"/>
          </a:xfrm>
          <a:prstGeom prst="rect">
            <a:avLst/>
          </a:prstGeom>
        </p:spPr>
        <p:txBody>
          <a:bodyPr lIns="0" tIns="0" rIns="0" bIns="0" rtlCol="0" anchor="t">
            <a:spAutoFit/>
          </a:bodyPr>
          <a:lstStyle/>
          <a:p>
            <a:pPr algn="l">
              <a:lnSpc>
                <a:spcPts val="3589"/>
              </a:lnSpc>
            </a:pPr>
            <a:r>
              <a:rPr lang="en-US" sz="2199">
                <a:solidFill>
                  <a:srgbClr val="D9E1FF"/>
                </a:solidFill>
                <a:latin typeface="Arimo"/>
                <a:ea typeface="Arimo"/>
                <a:cs typeface="Arimo"/>
                <a:sym typeface="Arimo"/>
              </a:rPr>
              <a:t>VLAN</a:t>
            </a:r>
          </a:p>
        </p:txBody>
      </p:sp>
      <p:sp>
        <p:nvSpPr>
          <p:cNvPr id="18" name="TextBox 18"/>
          <p:cNvSpPr txBox="1"/>
          <p:nvPr/>
        </p:nvSpPr>
        <p:spPr>
          <a:xfrm>
            <a:off x="4340395" y="6092557"/>
            <a:ext cx="2843198" cy="431867"/>
          </a:xfrm>
          <a:prstGeom prst="rect">
            <a:avLst/>
          </a:prstGeom>
        </p:spPr>
        <p:txBody>
          <a:bodyPr lIns="0" tIns="0" rIns="0" bIns="0" rtlCol="0" anchor="t">
            <a:spAutoFit/>
          </a:bodyPr>
          <a:lstStyle/>
          <a:p>
            <a:pPr algn="l">
              <a:lnSpc>
                <a:spcPts val="3589"/>
              </a:lnSpc>
            </a:pPr>
            <a:r>
              <a:rPr lang="en-US" sz="2199">
                <a:solidFill>
                  <a:srgbClr val="D9E1FF"/>
                </a:solidFill>
                <a:latin typeface="Arimo"/>
                <a:ea typeface="Arimo"/>
                <a:cs typeface="Arimo"/>
                <a:sym typeface="Arimo"/>
              </a:rPr>
              <a:t>Root Bridge</a:t>
            </a:r>
          </a:p>
        </p:txBody>
      </p:sp>
      <p:sp>
        <p:nvSpPr>
          <p:cNvPr id="19" name="TextBox 19"/>
          <p:cNvSpPr txBox="1"/>
          <p:nvPr/>
        </p:nvSpPr>
        <p:spPr>
          <a:xfrm>
            <a:off x="1051176" y="6769038"/>
            <a:ext cx="2843198" cy="431867"/>
          </a:xfrm>
          <a:prstGeom prst="rect">
            <a:avLst/>
          </a:prstGeom>
        </p:spPr>
        <p:txBody>
          <a:bodyPr lIns="0" tIns="0" rIns="0" bIns="0" rtlCol="0" anchor="t">
            <a:spAutoFit/>
          </a:bodyPr>
          <a:lstStyle/>
          <a:p>
            <a:pPr algn="l">
              <a:lnSpc>
                <a:spcPts val="3589"/>
              </a:lnSpc>
            </a:pPr>
            <a:r>
              <a:rPr lang="en-US" sz="2199">
                <a:solidFill>
                  <a:srgbClr val="D9E1FF"/>
                </a:solidFill>
                <a:latin typeface="Arimo"/>
                <a:ea typeface="Arimo"/>
                <a:cs typeface="Arimo"/>
                <a:sym typeface="Arimo"/>
              </a:rPr>
              <a:t>1, 10, 20</a:t>
            </a:r>
          </a:p>
        </p:txBody>
      </p:sp>
      <p:sp>
        <p:nvSpPr>
          <p:cNvPr id="20" name="TextBox 20"/>
          <p:cNvSpPr txBox="1"/>
          <p:nvPr/>
        </p:nvSpPr>
        <p:spPr>
          <a:xfrm>
            <a:off x="4340395" y="6769037"/>
            <a:ext cx="2843198" cy="431867"/>
          </a:xfrm>
          <a:prstGeom prst="rect">
            <a:avLst/>
          </a:prstGeom>
        </p:spPr>
        <p:txBody>
          <a:bodyPr lIns="0" tIns="0" rIns="0" bIns="0" rtlCol="0" anchor="t">
            <a:spAutoFit/>
          </a:bodyPr>
          <a:lstStyle/>
          <a:p>
            <a:pPr algn="l">
              <a:lnSpc>
                <a:spcPts val="3589"/>
              </a:lnSpc>
            </a:pPr>
            <a:r>
              <a:rPr lang="en-US" sz="2199">
                <a:solidFill>
                  <a:srgbClr val="D9E1FF"/>
                </a:solidFill>
                <a:latin typeface="Arimo"/>
                <a:ea typeface="Arimo"/>
                <a:cs typeface="Arimo"/>
                <a:sym typeface="Arimo"/>
              </a:rPr>
              <a:t>DSW 1</a:t>
            </a:r>
          </a:p>
        </p:txBody>
      </p:sp>
      <p:sp>
        <p:nvSpPr>
          <p:cNvPr id="21" name="TextBox 21"/>
          <p:cNvSpPr txBox="1"/>
          <p:nvPr/>
        </p:nvSpPr>
        <p:spPr>
          <a:xfrm>
            <a:off x="1051176" y="7445519"/>
            <a:ext cx="2843198" cy="431867"/>
          </a:xfrm>
          <a:prstGeom prst="rect">
            <a:avLst/>
          </a:prstGeom>
        </p:spPr>
        <p:txBody>
          <a:bodyPr lIns="0" tIns="0" rIns="0" bIns="0" rtlCol="0" anchor="t">
            <a:spAutoFit/>
          </a:bodyPr>
          <a:lstStyle/>
          <a:p>
            <a:pPr algn="l">
              <a:lnSpc>
                <a:spcPts val="3589"/>
              </a:lnSpc>
            </a:pPr>
            <a:r>
              <a:rPr lang="en-US" sz="2199">
                <a:solidFill>
                  <a:srgbClr val="D9E1FF"/>
                </a:solidFill>
                <a:latin typeface="Arimo"/>
                <a:ea typeface="Arimo"/>
                <a:cs typeface="Arimo"/>
                <a:sym typeface="Arimo"/>
              </a:rPr>
              <a:t>30, 40</a:t>
            </a:r>
          </a:p>
        </p:txBody>
      </p:sp>
      <p:sp>
        <p:nvSpPr>
          <p:cNvPr id="22" name="TextBox 22"/>
          <p:cNvSpPr txBox="1"/>
          <p:nvPr/>
        </p:nvSpPr>
        <p:spPr>
          <a:xfrm>
            <a:off x="4340395" y="7445519"/>
            <a:ext cx="2843198" cy="431867"/>
          </a:xfrm>
          <a:prstGeom prst="rect">
            <a:avLst/>
          </a:prstGeom>
        </p:spPr>
        <p:txBody>
          <a:bodyPr lIns="0" tIns="0" rIns="0" bIns="0" rtlCol="0" anchor="t">
            <a:spAutoFit/>
          </a:bodyPr>
          <a:lstStyle/>
          <a:p>
            <a:pPr algn="l">
              <a:lnSpc>
                <a:spcPts val="3589"/>
              </a:lnSpc>
            </a:pPr>
            <a:r>
              <a:rPr lang="en-US" sz="2199">
                <a:solidFill>
                  <a:srgbClr val="D9E1FF"/>
                </a:solidFill>
                <a:latin typeface="Arimo"/>
                <a:ea typeface="Arimo"/>
                <a:cs typeface="Arimo"/>
                <a:sym typeface="Arimo"/>
              </a:rPr>
              <a:t>DSW 2</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C0A33"/>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50D48"/>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A33"/>
            </a:solidFill>
          </p:spPr>
        </p:sp>
      </p:grpSp>
      <p:sp>
        <p:nvSpPr>
          <p:cNvPr id="6" name="TextBox 6"/>
          <p:cNvSpPr txBox="1"/>
          <p:nvPr/>
        </p:nvSpPr>
        <p:spPr>
          <a:xfrm>
            <a:off x="2016796" y="866019"/>
            <a:ext cx="14159153" cy="1096772"/>
          </a:xfrm>
          <a:prstGeom prst="rect">
            <a:avLst/>
          </a:prstGeom>
        </p:spPr>
        <p:txBody>
          <a:bodyPr lIns="0" tIns="0" rIns="0" bIns="0" rtlCol="0" anchor="t">
            <a:spAutoFit/>
          </a:bodyPr>
          <a:lstStyle/>
          <a:p>
            <a:pPr marL="0" lvl="0" indent="0" algn="ctr">
              <a:lnSpc>
                <a:spcPts val="8847"/>
              </a:lnSpc>
              <a:spcBef>
                <a:spcPct val="0"/>
              </a:spcBef>
            </a:pPr>
            <a:r>
              <a:rPr lang="en-US" sz="6319" b="1">
                <a:solidFill>
                  <a:srgbClr val="FFFFFF"/>
                </a:solidFill>
                <a:latin typeface="Arimo Bold"/>
                <a:ea typeface="Arimo Bold"/>
                <a:cs typeface="Arimo Bold"/>
                <a:sym typeface="Arimo Bold"/>
              </a:rPr>
              <a:t>Routing &amp; Inter-VLAN Configuration</a:t>
            </a:r>
          </a:p>
        </p:txBody>
      </p:sp>
      <p:sp>
        <p:nvSpPr>
          <p:cNvPr id="7" name="Freeform 7"/>
          <p:cNvSpPr/>
          <p:nvPr/>
        </p:nvSpPr>
        <p:spPr>
          <a:xfrm>
            <a:off x="-47627" y="2343792"/>
            <a:ext cx="18288000" cy="3978979"/>
          </a:xfrm>
          <a:custGeom>
            <a:avLst/>
            <a:gdLst/>
            <a:ahLst/>
            <a:cxnLst/>
            <a:rect l="l" t="t" r="r" b="b"/>
            <a:pathLst>
              <a:path w="18288000" h="3978979">
                <a:moveTo>
                  <a:pt x="0" y="0"/>
                </a:moveTo>
                <a:lnTo>
                  <a:pt x="18288000" y="0"/>
                </a:lnTo>
                <a:lnTo>
                  <a:pt x="18288000" y="3978979"/>
                </a:lnTo>
                <a:lnTo>
                  <a:pt x="0" y="3978979"/>
                </a:lnTo>
                <a:lnTo>
                  <a:pt x="0" y="0"/>
                </a:lnTo>
                <a:close/>
              </a:path>
            </a:pathLst>
          </a:custGeom>
          <a:blipFill>
            <a:blip r:embed="rId3"/>
            <a:stretch>
              <a:fillRect/>
            </a:stretch>
          </a:blipFill>
        </p:spPr>
      </p:sp>
      <p:sp>
        <p:nvSpPr>
          <p:cNvPr id="8" name="TextBox 8"/>
          <p:cNvSpPr txBox="1"/>
          <p:nvPr/>
        </p:nvSpPr>
        <p:spPr>
          <a:xfrm>
            <a:off x="5586244" y="4575280"/>
            <a:ext cx="7547174" cy="422275"/>
          </a:xfrm>
          <a:prstGeom prst="rect">
            <a:avLst/>
          </a:prstGeom>
        </p:spPr>
        <p:txBody>
          <a:bodyPr lIns="0" tIns="0" rIns="0" bIns="0" rtlCol="0" anchor="t">
            <a:spAutoFit/>
          </a:bodyPr>
          <a:lstStyle/>
          <a:p>
            <a:pPr algn="ctr">
              <a:lnSpc>
                <a:spcPts val="3499"/>
              </a:lnSpc>
            </a:pPr>
            <a:r>
              <a:rPr lang="en-US" sz="2499" b="1">
                <a:solidFill>
                  <a:srgbClr val="2B2952"/>
                </a:solidFill>
                <a:latin typeface="Canva Sans Bold"/>
                <a:ea typeface="Canva Sans Bold"/>
                <a:cs typeface="Canva Sans Bold"/>
                <a:sym typeface="Canva Sans Bold"/>
              </a:rPr>
              <a:t>HSRP Load Balance Between two Core Switches  </a:t>
            </a:r>
          </a:p>
        </p:txBody>
      </p:sp>
      <p:sp>
        <p:nvSpPr>
          <p:cNvPr id="9" name="TextBox 9"/>
          <p:cNvSpPr txBox="1"/>
          <p:nvPr/>
        </p:nvSpPr>
        <p:spPr>
          <a:xfrm>
            <a:off x="16344388" y="2451689"/>
            <a:ext cx="1829824" cy="1211965"/>
          </a:xfrm>
          <a:prstGeom prst="rect">
            <a:avLst/>
          </a:prstGeom>
        </p:spPr>
        <p:txBody>
          <a:bodyPr lIns="0" tIns="0" rIns="0" bIns="0" rtlCol="0" anchor="t">
            <a:spAutoFit/>
          </a:bodyPr>
          <a:lstStyle/>
          <a:p>
            <a:pPr algn="l">
              <a:lnSpc>
                <a:spcPts val="3284"/>
              </a:lnSpc>
            </a:pPr>
            <a:r>
              <a:rPr lang="en-US" sz="2345" b="1">
                <a:solidFill>
                  <a:srgbClr val="2B2952"/>
                </a:solidFill>
                <a:latin typeface="Canva Sans Bold"/>
                <a:ea typeface="Canva Sans Bold"/>
                <a:cs typeface="Canva Sans Bold"/>
                <a:sym typeface="Canva Sans Bold"/>
              </a:rPr>
              <a:t>Active for </a:t>
            </a:r>
          </a:p>
          <a:p>
            <a:pPr algn="l">
              <a:lnSpc>
                <a:spcPts val="3284"/>
              </a:lnSpc>
            </a:pPr>
            <a:r>
              <a:rPr lang="en-US" sz="2345" b="1">
                <a:solidFill>
                  <a:srgbClr val="2B2952"/>
                </a:solidFill>
                <a:latin typeface="Canva Sans Bold"/>
                <a:ea typeface="Canva Sans Bold"/>
                <a:cs typeface="Canva Sans Bold"/>
                <a:sym typeface="Canva Sans Bold"/>
              </a:rPr>
              <a:t>interface </a:t>
            </a:r>
          </a:p>
          <a:p>
            <a:pPr algn="l">
              <a:lnSpc>
                <a:spcPts val="3284"/>
              </a:lnSpc>
            </a:pPr>
            <a:r>
              <a:rPr lang="en-US" sz="2345" b="1">
                <a:solidFill>
                  <a:srgbClr val="2B2952"/>
                </a:solidFill>
                <a:latin typeface="Canva Sans Bold"/>
                <a:ea typeface="Canva Sans Bold"/>
                <a:cs typeface="Canva Sans Bold"/>
                <a:sym typeface="Canva Sans Bold"/>
              </a:rPr>
              <a:t>vlan 10,20</a:t>
            </a:r>
          </a:p>
        </p:txBody>
      </p:sp>
      <p:sp>
        <p:nvSpPr>
          <p:cNvPr id="10" name="TextBox 10"/>
          <p:cNvSpPr txBox="1"/>
          <p:nvPr/>
        </p:nvSpPr>
        <p:spPr>
          <a:xfrm>
            <a:off x="187308" y="2451689"/>
            <a:ext cx="1682784" cy="1180791"/>
          </a:xfrm>
          <a:prstGeom prst="rect">
            <a:avLst/>
          </a:prstGeom>
        </p:spPr>
        <p:txBody>
          <a:bodyPr lIns="0" tIns="0" rIns="0" bIns="0" rtlCol="0" anchor="t">
            <a:spAutoFit/>
          </a:bodyPr>
          <a:lstStyle/>
          <a:p>
            <a:pPr algn="just">
              <a:lnSpc>
                <a:spcPts val="3167"/>
              </a:lnSpc>
            </a:pPr>
            <a:r>
              <a:rPr lang="en-US" sz="2262" b="1">
                <a:solidFill>
                  <a:srgbClr val="2B2952"/>
                </a:solidFill>
                <a:latin typeface="Canva Sans Bold"/>
                <a:ea typeface="Canva Sans Bold"/>
                <a:cs typeface="Canva Sans Bold"/>
                <a:sym typeface="Canva Sans Bold"/>
              </a:rPr>
              <a:t>Active for </a:t>
            </a:r>
          </a:p>
          <a:p>
            <a:pPr algn="just">
              <a:lnSpc>
                <a:spcPts val="3167"/>
              </a:lnSpc>
            </a:pPr>
            <a:r>
              <a:rPr lang="en-US" sz="2262" b="1">
                <a:solidFill>
                  <a:srgbClr val="2B2952"/>
                </a:solidFill>
                <a:latin typeface="Canva Sans Bold"/>
                <a:ea typeface="Canva Sans Bold"/>
                <a:cs typeface="Canva Sans Bold"/>
                <a:sym typeface="Canva Sans Bold"/>
              </a:rPr>
              <a:t>interface</a:t>
            </a:r>
          </a:p>
          <a:p>
            <a:pPr algn="just">
              <a:lnSpc>
                <a:spcPts val="3167"/>
              </a:lnSpc>
            </a:pPr>
            <a:r>
              <a:rPr lang="en-US" sz="2262" b="1">
                <a:solidFill>
                  <a:srgbClr val="2B2952"/>
                </a:solidFill>
                <a:latin typeface="Canva Sans Bold"/>
                <a:ea typeface="Canva Sans Bold"/>
                <a:cs typeface="Canva Sans Bold"/>
                <a:sym typeface="Canva Sans Bold"/>
              </a:rPr>
              <a:t>vlan 30,40</a:t>
            </a:r>
          </a:p>
        </p:txBody>
      </p:sp>
      <p:sp>
        <p:nvSpPr>
          <p:cNvPr id="11" name="TextBox 11"/>
          <p:cNvSpPr txBox="1"/>
          <p:nvPr/>
        </p:nvSpPr>
        <p:spPr>
          <a:xfrm>
            <a:off x="608004" y="6589471"/>
            <a:ext cx="5728909" cy="512445"/>
          </a:xfrm>
          <a:prstGeom prst="rect">
            <a:avLst/>
          </a:prstGeom>
        </p:spPr>
        <p:txBody>
          <a:bodyPr lIns="0" tIns="0" rIns="0" bIns="0" rtlCol="0" anchor="t">
            <a:spAutoFit/>
          </a:bodyPr>
          <a:lstStyle/>
          <a:p>
            <a:pPr marL="0" lvl="0" indent="0" algn="ctr">
              <a:lnSpc>
                <a:spcPts val="4199"/>
              </a:lnSpc>
              <a:spcBef>
                <a:spcPct val="0"/>
              </a:spcBef>
            </a:pPr>
            <a:r>
              <a:rPr lang="en-US" sz="2799" b="1">
                <a:solidFill>
                  <a:srgbClr val="D9E1FF"/>
                </a:solidFill>
                <a:latin typeface="Arimo Bold"/>
                <a:ea typeface="Arimo Bold"/>
                <a:cs typeface="Arimo Bold"/>
                <a:sym typeface="Arimo Bold"/>
              </a:rPr>
              <a:t>Multilayer Switches Configuration</a:t>
            </a:r>
          </a:p>
        </p:txBody>
      </p:sp>
      <p:sp>
        <p:nvSpPr>
          <p:cNvPr id="12" name="TextBox 12"/>
          <p:cNvSpPr txBox="1"/>
          <p:nvPr/>
        </p:nvSpPr>
        <p:spPr>
          <a:xfrm>
            <a:off x="1026320" y="7387666"/>
            <a:ext cx="4887517" cy="1559290"/>
          </a:xfrm>
          <a:prstGeom prst="rect">
            <a:avLst/>
          </a:prstGeom>
        </p:spPr>
        <p:txBody>
          <a:bodyPr lIns="0" tIns="0" rIns="0" bIns="0" rtlCol="0" anchor="t">
            <a:spAutoFit/>
          </a:bodyPr>
          <a:lstStyle/>
          <a:p>
            <a:pPr marL="0" lvl="0" indent="0" algn="l">
              <a:lnSpc>
                <a:spcPts val="3110"/>
              </a:lnSpc>
              <a:spcBef>
                <a:spcPct val="0"/>
              </a:spcBef>
            </a:pPr>
            <a:r>
              <a:rPr lang="en-US" sz="2073">
                <a:solidFill>
                  <a:srgbClr val="D9E1FF"/>
                </a:solidFill>
                <a:latin typeface="Arimo"/>
                <a:ea typeface="Arimo"/>
                <a:cs typeface="Arimo"/>
                <a:sym typeface="Arimo"/>
              </a:rPr>
              <a:t>The Multilayer Switch is configured for external connectivity to the internet. Static routes and a default route are established to ensure traffic can reach the internet.</a:t>
            </a:r>
          </a:p>
        </p:txBody>
      </p:sp>
      <p:sp>
        <p:nvSpPr>
          <p:cNvPr id="13" name="TextBox 13"/>
          <p:cNvSpPr txBox="1"/>
          <p:nvPr/>
        </p:nvSpPr>
        <p:spPr>
          <a:xfrm>
            <a:off x="6600435" y="6589471"/>
            <a:ext cx="4630837" cy="512445"/>
          </a:xfrm>
          <a:prstGeom prst="rect">
            <a:avLst/>
          </a:prstGeom>
        </p:spPr>
        <p:txBody>
          <a:bodyPr lIns="0" tIns="0" rIns="0" bIns="0" rtlCol="0" anchor="t">
            <a:spAutoFit/>
          </a:bodyPr>
          <a:lstStyle/>
          <a:p>
            <a:pPr marL="0" lvl="0" indent="0" algn="ctr">
              <a:lnSpc>
                <a:spcPts val="4199"/>
              </a:lnSpc>
              <a:spcBef>
                <a:spcPct val="0"/>
              </a:spcBef>
            </a:pPr>
            <a:r>
              <a:rPr lang="en-US" sz="2799" b="1">
                <a:solidFill>
                  <a:srgbClr val="D9E1FF"/>
                </a:solidFill>
                <a:latin typeface="Arimo Bold"/>
                <a:ea typeface="Arimo Bold"/>
                <a:cs typeface="Arimo Bold"/>
                <a:sym typeface="Arimo Bold"/>
              </a:rPr>
              <a:t>Inter-VLAN Routing</a:t>
            </a:r>
          </a:p>
        </p:txBody>
      </p:sp>
      <p:sp>
        <p:nvSpPr>
          <p:cNvPr id="14" name="TextBox 14"/>
          <p:cNvSpPr txBox="1"/>
          <p:nvPr/>
        </p:nvSpPr>
        <p:spPr>
          <a:xfrm>
            <a:off x="6659485" y="7369109"/>
            <a:ext cx="4630837" cy="1559290"/>
          </a:xfrm>
          <a:prstGeom prst="rect">
            <a:avLst/>
          </a:prstGeom>
        </p:spPr>
        <p:txBody>
          <a:bodyPr lIns="0" tIns="0" rIns="0" bIns="0" rtlCol="0" anchor="t">
            <a:spAutoFit/>
          </a:bodyPr>
          <a:lstStyle/>
          <a:p>
            <a:pPr marL="0" lvl="0" indent="0" algn="l">
              <a:lnSpc>
                <a:spcPts val="3110"/>
              </a:lnSpc>
              <a:spcBef>
                <a:spcPct val="0"/>
              </a:spcBef>
            </a:pPr>
            <a:r>
              <a:rPr lang="en-US" sz="2073">
                <a:solidFill>
                  <a:srgbClr val="D9E1FF"/>
                </a:solidFill>
                <a:latin typeface="Arimo"/>
                <a:ea typeface="Arimo"/>
                <a:cs typeface="Arimo"/>
                <a:sym typeface="Arimo"/>
              </a:rPr>
              <a:t>Routing between VLANs is handled by the core switch, allowing for efficient and secure traffic flow between different departments.</a:t>
            </a:r>
          </a:p>
        </p:txBody>
      </p:sp>
      <p:sp>
        <p:nvSpPr>
          <p:cNvPr id="15" name="TextBox 15"/>
          <p:cNvSpPr txBox="1"/>
          <p:nvPr/>
        </p:nvSpPr>
        <p:spPr>
          <a:xfrm>
            <a:off x="11494793" y="6589471"/>
            <a:ext cx="5764507" cy="512445"/>
          </a:xfrm>
          <a:prstGeom prst="rect">
            <a:avLst/>
          </a:prstGeom>
        </p:spPr>
        <p:txBody>
          <a:bodyPr lIns="0" tIns="0" rIns="0" bIns="0" rtlCol="0" anchor="t">
            <a:spAutoFit/>
          </a:bodyPr>
          <a:lstStyle/>
          <a:p>
            <a:pPr marL="0" lvl="0" indent="0" algn="ctr">
              <a:lnSpc>
                <a:spcPts val="4199"/>
              </a:lnSpc>
              <a:spcBef>
                <a:spcPct val="0"/>
              </a:spcBef>
            </a:pPr>
            <a:r>
              <a:rPr lang="en-US" sz="2799" b="1">
                <a:solidFill>
                  <a:srgbClr val="D9E1FF"/>
                </a:solidFill>
                <a:latin typeface="Arimo Bold"/>
                <a:ea typeface="Arimo Bold"/>
                <a:cs typeface="Arimo Bold"/>
                <a:sym typeface="Arimo Bold"/>
              </a:rPr>
              <a:t>HSRP  per  vlan interfaces  Setup</a:t>
            </a:r>
          </a:p>
        </p:txBody>
      </p:sp>
      <p:sp>
        <p:nvSpPr>
          <p:cNvPr id="16" name="TextBox 16"/>
          <p:cNvSpPr txBox="1"/>
          <p:nvPr/>
        </p:nvSpPr>
        <p:spPr>
          <a:xfrm>
            <a:off x="11494793" y="7415747"/>
            <a:ext cx="5764507" cy="1512653"/>
          </a:xfrm>
          <a:prstGeom prst="rect">
            <a:avLst/>
          </a:prstGeom>
        </p:spPr>
        <p:txBody>
          <a:bodyPr lIns="0" tIns="0" rIns="0" bIns="0" rtlCol="0" anchor="t">
            <a:spAutoFit/>
          </a:bodyPr>
          <a:lstStyle/>
          <a:p>
            <a:pPr marL="0" lvl="0" indent="0" algn="l">
              <a:lnSpc>
                <a:spcPts val="3071"/>
              </a:lnSpc>
              <a:spcBef>
                <a:spcPct val="0"/>
              </a:spcBef>
            </a:pPr>
            <a:r>
              <a:rPr lang="en-US" sz="2047">
                <a:solidFill>
                  <a:srgbClr val="D9E1FF"/>
                </a:solidFill>
                <a:latin typeface="Arimo"/>
                <a:ea typeface="Arimo"/>
                <a:cs typeface="Arimo"/>
                <a:sym typeface="Arimo"/>
              </a:rPr>
              <a:t>HSRP (Hot Standby Router Protocol) provides redundancy for the core. In case of core failure, the other core takes over the active role, ensuring uninterrupted connectivity.</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50D48"/>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A33"/>
            </a:solidFill>
          </p:spPr>
        </p:sp>
      </p:grpSp>
      <p:sp>
        <p:nvSpPr>
          <p:cNvPr id="6" name="Freeform 6"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sp>
        <p:nvSpPr>
          <p:cNvPr id="7" name="Freeform 7" descr="preencoded.png"/>
          <p:cNvSpPr/>
          <p:nvPr/>
        </p:nvSpPr>
        <p:spPr>
          <a:xfrm>
            <a:off x="322957" y="2037457"/>
            <a:ext cx="6212086" cy="6212086"/>
          </a:xfrm>
          <a:custGeom>
            <a:avLst/>
            <a:gdLst/>
            <a:ahLst/>
            <a:cxnLst/>
            <a:rect l="l" t="t" r="r" b="b"/>
            <a:pathLst>
              <a:path w="6212086" h="6212086">
                <a:moveTo>
                  <a:pt x="0" y="0"/>
                </a:moveTo>
                <a:lnTo>
                  <a:pt x="6212087" y="0"/>
                </a:lnTo>
                <a:lnTo>
                  <a:pt x="6212087" y="6212087"/>
                </a:lnTo>
                <a:lnTo>
                  <a:pt x="0" y="6212087"/>
                </a:lnTo>
                <a:lnTo>
                  <a:pt x="0" y="0"/>
                </a:lnTo>
                <a:close/>
              </a:path>
            </a:pathLst>
          </a:custGeom>
          <a:blipFill>
            <a:blip r:embed="rId4"/>
            <a:stretch>
              <a:fillRect/>
            </a:stretch>
          </a:blipFill>
        </p:spPr>
      </p:sp>
      <p:sp>
        <p:nvSpPr>
          <p:cNvPr id="8" name="TextBox 8"/>
          <p:cNvSpPr txBox="1"/>
          <p:nvPr/>
        </p:nvSpPr>
        <p:spPr>
          <a:xfrm>
            <a:off x="7762280" y="1085255"/>
            <a:ext cx="9621441" cy="760412"/>
          </a:xfrm>
          <a:prstGeom prst="rect">
            <a:avLst/>
          </a:prstGeom>
        </p:spPr>
        <p:txBody>
          <a:bodyPr lIns="0" tIns="0" rIns="0" bIns="0" rtlCol="0" anchor="t">
            <a:spAutoFit/>
          </a:bodyPr>
          <a:lstStyle/>
          <a:p>
            <a:pPr algn="l">
              <a:lnSpc>
                <a:spcPts val="5937"/>
              </a:lnSpc>
            </a:pPr>
            <a:r>
              <a:rPr lang="en-US" sz="4750" b="1">
                <a:solidFill>
                  <a:srgbClr val="FFFFFF"/>
                </a:solidFill>
                <a:latin typeface="Arimo Bold"/>
                <a:ea typeface="Arimo Bold"/>
                <a:cs typeface="Arimo Bold"/>
                <a:sym typeface="Arimo Bold"/>
              </a:rPr>
              <a:t>Security &amp; DHCP Configuration</a:t>
            </a:r>
          </a:p>
        </p:txBody>
      </p:sp>
      <p:sp>
        <p:nvSpPr>
          <p:cNvPr id="9" name="Freeform 9" descr="preencoded.png"/>
          <p:cNvSpPr/>
          <p:nvPr/>
        </p:nvSpPr>
        <p:spPr>
          <a:xfrm>
            <a:off x="7762280" y="4690755"/>
            <a:ext cx="645914" cy="645914"/>
          </a:xfrm>
          <a:custGeom>
            <a:avLst/>
            <a:gdLst/>
            <a:ahLst/>
            <a:cxnLst/>
            <a:rect l="l" t="t" r="r" b="b"/>
            <a:pathLst>
              <a:path w="645914" h="645914">
                <a:moveTo>
                  <a:pt x="0" y="0"/>
                </a:moveTo>
                <a:lnTo>
                  <a:pt x="645914" y="0"/>
                </a:lnTo>
                <a:lnTo>
                  <a:pt x="645914" y="645914"/>
                </a:lnTo>
                <a:lnTo>
                  <a:pt x="0" y="645914"/>
                </a:lnTo>
                <a:lnTo>
                  <a:pt x="0" y="0"/>
                </a:lnTo>
                <a:close/>
              </a:path>
            </a:pathLst>
          </a:custGeom>
          <a:blipFill>
            <a:blip r:embed="rId5"/>
            <a:stretch>
              <a:fillRect/>
            </a:stretch>
          </a:blipFill>
        </p:spPr>
      </p:sp>
      <p:sp>
        <p:nvSpPr>
          <p:cNvPr id="10" name="TextBox 10"/>
          <p:cNvSpPr txBox="1"/>
          <p:nvPr/>
        </p:nvSpPr>
        <p:spPr>
          <a:xfrm>
            <a:off x="7762280" y="5489069"/>
            <a:ext cx="4515296" cy="398860"/>
          </a:xfrm>
          <a:prstGeom prst="rect">
            <a:avLst/>
          </a:prstGeom>
        </p:spPr>
        <p:txBody>
          <a:bodyPr lIns="0" tIns="0" rIns="0" bIns="0" rtlCol="0" anchor="t">
            <a:spAutoFit/>
          </a:bodyPr>
          <a:lstStyle/>
          <a:p>
            <a:pPr algn="l">
              <a:lnSpc>
                <a:spcPts val="2937"/>
              </a:lnSpc>
            </a:pPr>
            <a:r>
              <a:rPr lang="en-US" sz="2375" b="1">
                <a:solidFill>
                  <a:srgbClr val="D9E1FF"/>
                </a:solidFill>
                <a:latin typeface="Arimo Bold"/>
                <a:ea typeface="Arimo Bold"/>
                <a:cs typeface="Arimo Bold"/>
                <a:sym typeface="Arimo Bold"/>
              </a:rPr>
              <a:t>Access Control Lists (ACLs)</a:t>
            </a:r>
          </a:p>
        </p:txBody>
      </p:sp>
      <p:sp>
        <p:nvSpPr>
          <p:cNvPr id="11" name="TextBox 11"/>
          <p:cNvSpPr txBox="1"/>
          <p:nvPr/>
        </p:nvSpPr>
        <p:spPr>
          <a:xfrm>
            <a:off x="7762280" y="5973654"/>
            <a:ext cx="9497020" cy="1206500"/>
          </a:xfrm>
          <a:prstGeom prst="rect">
            <a:avLst/>
          </a:prstGeom>
        </p:spPr>
        <p:txBody>
          <a:bodyPr lIns="0" tIns="0" rIns="0" bIns="0" rtlCol="0" anchor="t">
            <a:spAutoFit/>
          </a:bodyPr>
          <a:lstStyle/>
          <a:p>
            <a:pPr algn="l">
              <a:lnSpc>
                <a:spcPts val="3250"/>
              </a:lnSpc>
            </a:pPr>
            <a:r>
              <a:rPr lang="en-US" sz="2000">
                <a:solidFill>
                  <a:srgbClr val="D9E1FF"/>
                </a:solidFill>
                <a:latin typeface="Arimo"/>
                <a:ea typeface="Arimo"/>
                <a:cs typeface="Arimo"/>
                <a:sym typeface="Arimo"/>
              </a:rPr>
              <a:t>ACLs are implemented to restrict network access based on specific rules. For instance, the IT department is allowed internet access, while the Sales department is denied access. This provides granular control and enhances network security.</a:t>
            </a:r>
          </a:p>
        </p:txBody>
      </p:sp>
      <p:sp>
        <p:nvSpPr>
          <p:cNvPr id="12" name="Freeform 12" descr="preencoded.png"/>
          <p:cNvSpPr/>
          <p:nvPr/>
        </p:nvSpPr>
        <p:spPr>
          <a:xfrm>
            <a:off x="7762280" y="2203252"/>
            <a:ext cx="645914" cy="645914"/>
          </a:xfrm>
          <a:custGeom>
            <a:avLst/>
            <a:gdLst/>
            <a:ahLst/>
            <a:cxnLst/>
            <a:rect l="l" t="t" r="r" b="b"/>
            <a:pathLst>
              <a:path w="645914" h="645914">
                <a:moveTo>
                  <a:pt x="0" y="0"/>
                </a:moveTo>
                <a:lnTo>
                  <a:pt x="645914" y="0"/>
                </a:lnTo>
                <a:lnTo>
                  <a:pt x="645914" y="645914"/>
                </a:lnTo>
                <a:lnTo>
                  <a:pt x="0" y="645914"/>
                </a:lnTo>
                <a:lnTo>
                  <a:pt x="0" y="0"/>
                </a:lnTo>
                <a:close/>
              </a:path>
            </a:pathLst>
          </a:custGeom>
          <a:blipFill>
            <a:blip r:embed="rId6"/>
            <a:stretch>
              <a:fillRect/>
            </a:stretch>
          </a:blipFill>
        </p:spPr>
      </p:sp>
      <p:sp>
        <p:nvSpPr>
          <p:cNvPr id="13" name="TextBox 13"/>
          <p:cNvSpPr txBox="1"/>
          <p:nvPr/>
        </p:nvSpPr>
        <p:spPr>
          <a:xfrm>
            <a:off x="7762280" y="2999670"/>
            <a:ext cx="3039516" cy="398860"/>
          </a:xfrm>
          <a:prstGeom prst="rect">
            <a:avLst/>
          </a:prstGeom>
        </p:spPr>
        <p:txBody>
          <a:bodyPr lIns="0" tIns="0" rIns="0" bIns="0" rtlCol="0" anchor="t">
            <a:spAutoFit/>
          </a:bodyPr>
          <a:lstStyle/>
          <a:p>
            <a:pPr algn="l">
              <a:lnSpc>
                <a:spcPts val="2937"/>
              </a:lnSpc>
            </a:pPr>
            <a:r>
              <a:rPr lang="en-US" sz="2375" b="1">
                <a:solidFill>
                  <a:srgbClr val="D9E1FF"/>
                </a:solidFill>
                <a:latin typeface="Arimo Bold"/>
                <a:ea typeface="Arimo Bold"/>
                <a:cs typeface="Arimo Bold"/>
                <a:sym typeface="Arimo Bold"/>
              </a:rPr>
              <a:t>DHCP Setup</a:t>
            </a:r>
          </a:p>
        </p:txBody>
      </p:sp>
      <p:sp>
        <p:nvSpPr>
          <p:cNvPr id="14" name="TextBox 14"/>
          <p:cNvSpPr txBox="1"/>
          <p:nvPr/>
        </p:nvSpPr>
        <p:spPr>
          <a:xfrm>
            <a:off x="7762280" y="3312805"/>
            <a:ext cx="9497020" cy="1206500"/>
          </a:xfrm>
          <a:prstGeom prst="rect">
            <a:avLst/>
          </a:prstGeom>
        </p:spPr>
        <p:txBody>
          <a:bodyPr lIns="0" tIns="0" rIns="0" bIns="0" rtlCol="0" anchor="t">
            <a:spAutoFit/>
          </a:bodyPr>
          <a:lstStyle/>
          <a:p>
            <a:pPr algn="l">
              <a:lnSpc>
                <a:spcPts val="3250"/>
              </a:lnSpc>
            </a:pPr>
            <a:r>
              <a:rPr lang="en-US" sz="2000">
                <a:solidFill>
                  <a:srgbClr val="D9E1FF"/>
                </a:solidFill>
                <a:latin typeface="Arimo"/>
                <a:ea typeface="Arimo"/>
                <a:cs typeface="Arimo"/>
                <a:sym typeface="Arimo"/>
              </a:rPr>
              <a:t>A DHCP (Dynamic Host Configuration Protocol) server is configured to automatically assign IP addresses to devices within each department's VLAN. This eliminates the need for manual configuration, simplifying network management.</a:t>
            </a:r>
          </a:p>
        </p:txBody>
      </p:sp>
      <p:sp>
        <p:nvSpPr>
          <p:cNvPr id="15" name="TextBox 15"/>
          <p:cNvSpPr txBox="1"/>
          <p:nvPr/>
        </p:nvSpPr>
        <p:spPr>
          <a:xfrm>
            <a:off x="7762280" y="7332554"/>
            <a:ext cx="4515296" cy="379412"/>
          </a:xfrm>
          <a:prstGeom prst="rect">
            <a:avLst/>
          </a:prstGeom>
        </p:spPr>
        <p:txBody>
          <a:bodyPr lIns="0" tIns="0" rIns="0" bIns="0" rtlCol="0" anchor="t">
            <a:spAutoFit/>
          </a:bodyPr>
          <a:lstStyle/>
          <a:p>
            <a:pPr algn="l">
              <a:lnSpc>
                <a:spcPts val="2937"/>
              </a:lnSpc>
            </a:pPr>
            <a:r>
              <a:rPr lang="en-US" sz="2375" b="1">
                <a:solidFill>
                  <a:srgbClr val="D9E1FF"/>
                </a:solidFill>
                <a:latin typeface="Arimo Bold"/>
                <a:ea typeface="Arimo Bold"/>
                <a:cs typeface="Arimo Bold"/>
                <a:sym typeface="Arimo Bold"/>
              </a:rPr>
              <a:t>BPDU Guard</a:t>
            </a:r>
          </a:p>
        </p:txBody>
      </p:sp>
      <p:sp>
        <p:nvSpPr>
          <p:cNvPr id="16" name="TextBox 16"/>
          <p:cNvSpPr txBox="1"/>
          <p:nvPr/>
        </p:nvSpPr>
        <p:spPr>
          <a:xfrm>
            <a:off x="7762280" y="7797691"/>
            <a:ext cx="9497020" cy="1616076"/>
          </a:xfrm>
          <a:prstGeom prst="rect">
            <a:avLst/>
          </a:prstGeom>
        </p:spPr>
        <p:txBody>
          <a:bodyPr lIns="0" tIns="0" rIns="0" bIns="0" rtlCol="0" anchor="t">
            <a:spAutoFit/>
          </a:bodyPr>
          <a:lstStyle/>
          <a:p>
            <a:pPr algn="l">
              <a:lnSpc>
                <a:spcPts val="3249"/>
              </a:lnSpc>
            </a:pPr>
            <a:r>
              <a:rPr lang="en-US" sz="1999">
                <a:solidFill>
                  <a:srgbClr val="D9E1FF"/>
                </a:solidFill>
                <a:latin typeface="Arimo"/>
                <a:ea typeface="Arimo"/>
                <a:cs typeface="Arimo"/>
                <a:sym typeface="Arimo"/>
              </a:rPr>
              <a:t>BPDU Guard protects network stability by disabling ports that receive unauthorized BPDUs, preventing loops and misconfigurations. When enabled, it puts the port into an error-disabled state if a BPDU is detected, ensuring only authorized devices can participate in the spanning tree protocol.</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C0A33"/>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50D48"/>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A33"/>
            </a:solidFill>
          </p:spPr>
        </p:sp>
      </p:grpSp>
      <p:sp>
        <p:nvSpPr>
          <p:cNvPr id="6" name="TextBox 6"/>
          <p:cNvSpPr txBox="1"/>
          <p:nvPr/>
        </p:nvSpPr>
        <p:spPr>
          <a:xfrm>
            <a:off x="1028700" y="1295619"/>
            <a:ext cx="16230600" cy="1000125"/>
          </a:xfrm>
          <a:prstGeom prst="rect">
            <a:avLst/>
          </a:prstGeom>
        </p:spPr>
        <p:txBody>
          <a:bodyPr lIns="0" tIns="0" rIns="0" bIns="0" rtlCol="0" anchor="t">
            <a:spAutoFit/>
          </a:bodyPr>
          <a:lstStyle/>
          <a:p>
            <a:pPr marL="0" lvl="0" indent="0" algn="l">
              <a:lnSpc>
                <a:spcPts val="7679"/>
              </a:lnSpc>
            </a:pPr>
            <a:r>
              <a:rPr lang="en-US" sz="6399" b="1">
                <a:solidFill>
                  <a:srgbClr val="FFFFFF"/>
                </a:solidFill>
                <a:latin typeface="Arimo Bold"/>
                <a:ea typeface="Arimo Bold"/>
                <a:cs typeface="Arimo Bold"/>
                <a:sym typeface="Arimo Bold"/>
              </a:rPr>
              <a:t>Services</a:t>
            </a:r>
          </a:p>
        </p:txBody>
      </p:sp>
      <p:grpSp>
        <p:nvGrpSpPr>
          <p:cNvPr id="7" name="Group 7"/>
          <p:cNvGrpSpPr/>
          <p:nvPr/>
        </p:nvGrpSpPr>
        <p:grpSpPr>
          <a:xfrm>
            <a:off x="1117762" y="3944880"/>
            <a:ext cx="4670268" cy="4044518"/>
            <a:chOff x="0" y="0"/>
            <a:chExt cx="6227025" cy="5392691"/>
          </a:xfrm>
        </p:grpSpPr>
        <p:sp>
          <p:nvSpPr>
            <p:cNvPr id="8" name="TextBox 8"/>
            <p:cNvSpPr txBox="1"/>
            <p:nvPr/>
          </p:nvSpPr>
          <p:spPr>
            <a:xfrm>
              <a:off x="0" y="-66675"/>
              <a:ext cx="6227025" cy="588222"/>
            </a:xfrm>
            <a:prstGeom prst="rect">
              <a:avLst/>
            </a:prstGeom>
          </p:spPr>
          <p:txBody>
            <a:bodyPr lIns="0" tIns="0" rIns="0" bIns="0" rtlCol="0" anchor="t">
              <a:spAutoFit/>
            </a:bodyPr>
            <a:lstStyle/>
            <a:p>
              <a:pPr marL="0" lvl="0" indent="0" algn="l">
                <a:lnSpc>
                  <a:spcPts val="3640"/>
                </a:lnSpc>
              </a:pPr>
              <a:r>
                <a:rPr lang="en-US" sz="2600" b="1">
                  <a:solidFill>
                    <a:srgbClr val="D9E1FF"/>
                  </a:solidFill>
                  <a:latin typeface="Arimo Bold"/>
                  <a:ea typeface="Arimo Bold"/>
                  <a:cs typeface="Arimo Bold"/>
                  <a:sym typeface="Arimo Bold"/>
                </a:rPr>
                <a:t>Logging Services</a:t>
              </a:r>
            </a:p>
          </p:txBody>
        </p:sp>
        <p:sp>
          <p:nvSpPr>
            <p:cNvPr id="9" name="TextBox 9"/>
            <p:cNvSpPr txBox="1"/>
            <p:nvPr/>
          </p:nvSpPr>
          <p:spPr>
            <a:xfrm>
              <a:off x="0" y="1330807"/>
              <a:ext cx="6227025" cy="4061884"/>
            </a:xfrm>
            <a:prstGeom prst="rect">
              <a:avLst/>
            </a:prstGeom>
          </p:spPr>
          <p:txBody>
            <a:bodyPr lIns="0" tIns="0" rIns="0" bIns="0" rtlCol="0" anchor="t">
              <a:spAutoFit/>
            </a:bodyPr>
            <a:lstStyle/>
            <a:p>
              <a:pPr marL="0" lvl="0" indent="0" algn="l">
                <a:lnSpc>
                  <a:spcPts val="3499"/>
                </a:lnSpc>
              </a:pPr>
              <a:r>
                <a:rPr lang="en-US" sz="2499">
                  <a:solidFill>
                    <a:srgbClr val="D9E1FF"/>
                  </a:solidFill>
                  <a:latin typeface="Arimo"/>
                  <a:ea typeface="Arimo"/>
                  <a:cs typeface="Arimo"/>
                  <a:sym typeface="Arimo"/>
                </a:rPr>
                <a:t>Routers are configured to send log messages to a centralized log server for analysis and troubleshooting. This provides valuable insights into network activity and helps identify potential issues early.</a:t>
              </a:r>
            </a:p>
          </p:txBody>
        </p:sp>
        <p:sp>
          <p:nvSpPr>
            <p:cNvPr id="10" name="AutoShape 10"/>
            <p:cNvSpPr/>
            <p:nvPr/>
          </p:nvSpPr>
          <p:spPr>
            <a:xfrm>
              <a:off x="0" y="910239"/>
              <a:ext cx="6227025" cy="0"/>
            </a:xfrm>
            <a:prstGeom prst="line">
              <a:avLst/>
            </a:prstGeom>
            <a:ln w="12700" cap="rnd">
              <a:solidFill>
                <a:srgbClr val="FFFFFF"/>
              </a:solidFill>
              <a:prstDash val="solid"/>
              <a:headEnd type="none" w="sm" len="sm"/>
              <a:tailEnd type="none" w="sm" len="sm"/>
            </a:ln>
          </p:spPr>
        </p:sp>
      </p:grpSp>
      <p:grpSp>
        <p:nvGrpSpPr>
          <p:cNvPr id="11" name="Group 11"/>
          <p:cNvGrpSpPr/>
          <p:nvPr/>
        </p:nvGrpSpPr>
        <p:grpSpPr>
          <a:xfrm>
            <a:off x="6808866" y="3944880"/>
            <a:ext cx="4670268" cy="3913708"/>
            <a:chOff x="0" y="0"/>
            <a:chExt cx="6227025" cy="5218277"/>
          </a:xfrm>
        </p:grpSpPr>
        <p:sp>
          <p:nvSpPr>
            <p:cNvPr id="12" name="TextBox 12"/>
            <p:cNvSpPr txBox="1"/>
            <p:nvPr/>
          </p:nvSpPr>
          <p:spPr>
            <a:xfrm>
              <a:off x="0" y="-66675"/>
              <a:ext cx="6227025" cy="588222"/>
            </a:xfrm>
            <a:prstGeom prst="rect">
              <a:avLst/>
            </a:prstGeom>
          </p:spPr>
          <p:txBody>
            <a:bodyPr lIns="0" tIns="0" rIns="0" bIns="0" rtlCol="0" anchor="t">
              <a:spAutoFit/>
            </a:bodyPr>
            <a:lstStyle/>
            <a:p>
              <a:pPr marL="0" lvl="0" indent="0" algn="l">
                <a:lnSpc>
                  <a:spcPts val="3640"/>
                </a:lnSpc>
              </a:pPr>
              <a:r>
                <a:rPr lang="en-US" sz="2600" b="1">
                  <a:solidFill>
                    <a:srgbClr val="D9E1FF"/>
                  </a:solidFill>
                  <a:latin typeface="Arimo Bold"/>
                  <a:ea typeface="Arimo Bold"/>
                  <a:cs typeface="Arimo Bold"/>
                  <a:sym typeface="Arimo Bold"/>
                </a:rPr>
                <a:t>Backup Service</a:t>
              </a:r>
            </a:p>
          </p:txBody>
        </p:sp>
        <p:sp>
          <p:nvSpPr>
            <p:cNvPr id="13" name="TextBox 13"/>
            <p:cNvSpPr txBox="1"/>
            <p:nvPr/>
          </p:nvSpPr>
          <p:spPr>
            <a:xfrm>
              <a:off x="0" y="1330807"/>
              <a:ext cx="6227025" cy="3887470"/>
            </a:xfrm>
            <a:prstGeom prst="rect">
              <a:avLst/>
            </a:prstGeom>
          </p:spPr>
          <p:txBody>
            <a:bodyPr lIns="0" tIns="0" rIns="0" bIns="0" rtlCol="0" anchor="t">
              <a:spAutoFit/>
            </a:bodyPr>
            <a:lstStyle/>
            <a:p>
              <a:pPr marL="0" lvl="0" indent="0" algn="l">
                <a:lnSpc>
                  <a:spcPts val="3359"/>
                </a:lnSpc>
              </a:pPr>
              <a:r>
                <a:rPr lang="en-US" sz="2399">
                  <a:solidFill>
                    <a:srgbClr val="D9E1FF"/>
                  </a:solidFill>
                  <a:latin typeface="Arimo"/>
                  <a:ea typeface="Arimo"/>
                  <a:cs typeface="Arimo"/>
                  <a:sym typeface="Arimo"/>
                </a:rPr>
                <a:t>We used FTP to efficiently back up switch and router configurations to a central server. This ensured quick recovery in case of device failure, allowing us to restore settings with minimal downtime.</a:t>
              </a:r>
            </a:p>
          </p:txBody>
        </p:sp>
        <p:sp>
          <p:nvSpPr>
            <p:cNvPr id="14" name="AutoShape 14"/>
            <p:cNvSpPr/>
            <p:nvPr/>
          </p:nvSpPr>
          <p:spPr>
            <a:xfrm>
              <a:off x="0" y="910239"/>
              <a:ext cx="6227025" cy="0"/>
            </a:xfrm>
            <a:prstGeom prst="line">
              <a:avLst/>
            </a:prstGeom>
            <a:ln w="12700" cap="rnd">
              <a:solidFill>
                <a:srgbClr val="FFFFFF"/>
              </a:solidFill>
              <a:prstDash val="solid"/>
              <a:headEnd type="none" w="sm" len="sm"/>
              <a:tailEnd type="none" w="sm" len="sm"/>
            </a:ln>
          </p:spPr>
        </p:sp>
      </p:grpSp>
      <p:grpSp>
        <p:nvGrpSpPr>
          <p:cNvPr id="15" name="Group 15"/>
          <p:cNvGrpSpPr/>
          <p:nvPr/>
        </p:nvGrpSpPr>
        <p:grpSpPr>
          <a:xfrm>
            <a:off x="12499970" y="3944880"/>
            <a:ext cx="4670268" cy="3606368"/>
            <a:chOff x="0" y="0"/>
            <a:chExt cx="6227025" cy="4808491"/>
          </a:xfrm>
        </p:grpSpPr>
        <p:sp>
          <p:nvSpPr>
            <p:cNvPr id="16" name="TextBox 16"/>
            <p:cNvSpPr txBox="1"/>
            <p:nvPr/>
          </p:nvSpPr>
          <p:spPr>
            <a:xfrm>
              <a:off x="0" y="-66675"/>
              <a:ext cx="6227025" cy="588222"/>
            </a:xfrm>
            <a:prstGeom prst="rect">
              <a:avLst/>
            </a:prstGeom>
          </p:spPr>
          <p:txBody>
            <a:bodyPr lIns="0" tIns="0" rIns="0" bIns="0" rtlCol="0" anchor="t">
              <a:spAutoFit/>
            </a:bodyPr>
            <a:lstStyle/>
            <a:p>
              <a:pPr marL="0" lvl="0" indent="0" algn="l">
                <a:lnSpc>
                  <a:spcPts val="3640"/>
                </a:lnSpc>
              </a:pPr>
              <a:r>
                <a:rPr lang="en-US" sz="2600" b="1">
                  <a:solidFill>
                    <a:srgbClr val="D9E1FF"/>
                  </a:solidFill>
                  <a:latin typeface="Arimo Bold"/>
                  <a:ea typeface="Arimo Bold"/>
                  <a:cs typeface="Arimo Bold"/>
                  <a:sym typeface="Arimo Bold"/>
                </a:rPr>
                <a:t>Final Deliverables</a:t>
              </a:r>
            </a:p>
          </p:txBody>
        </p:sp>
        <p:sp>
          <p:nvSpPr>
            <p:cNvPr id="17" name="TextBox 17"/>
            <p:cNvSpPr txBox="1"/>
            <p:nvPr/>
          </p:nvSpPr>
          <p:spPr>
            <a:xfrm>
              <a:off x="0" y="1330807"/>
              <a:ext cx="6227025" cy="3477684"/>
            </a:xfrm>
            <a:prstGeom prst="rect">
              <a:avLst/>
            </a:prstGeom>
          </p:spPr>
          <p:txBody>
            <a:bodyPr lIns="0" tIns="0" rIns="0" bIns="0" rtlCol="0" anchor="t">
              <a:spAutoFit/>
            </a:bodyPr>
            <a:lstStyle/>
            <a:p>
              <a:pPr marL="0" lvl="0" indent="0" algn="l">
                <a:lnSpc>
                  <a:spcPts val="3499"/>
                </a:lnSpc>
              </a:pPr>
              <a:r>
                <a:rPr lang="en-US" sz="2499">
                  <a:solidFill>
                    <a:srgbClr val="D9E1FF"/>
                  </a:solidFill>
                  <a:latin typeface="Arimo"/>
                  <a:ea typeface="Arimo"/>
                  <a:cs typeface="Arimo"/>
                  <a:sym typeface="Arimo"/>
                </a:rPr>
                <a:t>The project delivers a comprehensive network configuration with full redundancy, including secure VLAN segmentation, inter-VLAN routing, port security, and ACLs.</a:t>
              </a:r>
            </a:p>
          </p:txBody>
        </p:sp>
        <p:sp>
          <p:nvSpPr>
            <p:cNvPr id="18" name="AutoShape 18"/>
            <p:cNvSpPr/>
            <p:nvPr/>
          </p:nvSpPr>
          <p:spPr>
            <a:xfrm>
              <a:off x="0" y="910239"/>
              <a:ext cx="6227025" cy="0"/>
            </a:xfrm>
            <a:prstGeom prst="line">
              <a:avLst/>
            </a:prstGeom>
            <a:ln w="12700" cap="rnd">
              <a:solidFill>
                <a:srgbClr val="FFFFFF"/>
              </a:solidFill>
              <a:prstDash val="solid"/>
              <a:headEnd type="none" w="sm" len="sm"/>
              <a:tailEnd type="none" w="sm" len="sm"/>
            </a:ln>
          </p:spPr>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A33"/>
            </a:solidFill>
          </p:spPr>
        </p:sp>
      </p:grpSp>
      <p:grpSp>
        <p:nvGrpSpPr>
          <p:cNvPr id="4" name="Group 4"/>
          <p:cNvGrpSpPr/>
          <p:nvPr/>
        </p:nvGrpSpPr>
        <p:grpSpPr>
          <a:xfrm>
            <a:off x="472174" y="3466056"/>
            <a:ext cx="3354902" cy="4150674"/>
            <a:chOff x="0" y="0"/>
            <a:chExt cx="4473202" cy="5534231"/>
          </a:xfrm>
        </p:grpSpPr>
        <p:grpSp>
          <p:nvGrpSpPr>
            <p:cNvPr id="5" name="Group 5"/>
            <p:cNvGrpSpPr/>
            <p:nvPr/>
          </p:nvGrpSpPr>
          <p:grpSpPr>
            <a:xfrm>
              <a:off x="0" y="0"/>
              <a:ext cx="4473202" cy="4473184"/>
              <a:chOff x="0" y="0"/>
              <a:chExt cx="6350000" cy="6349975"/>
            </a:xfrm>
          </p:grpSpPr>
          <p:sp>
            <p:nvSpPr>
              <p:cNvPr id="6" name="Freeform 6"/>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b="-10023"/>
                </a:stretch>
              </a:blipFill>
            </p:spPr>
          </p:sp>
        </p:grpSp>
        <p:sp>
          <p:nvSpPr>
            <p:cNvPr id="7" name="TextBox 7"/>
            <p:cNvSpPr txBox="1"/>
            <p:nvPr/>
          </p:nvSpPr>
          <p:spPr>
            <a:xfrm>
              <a:off x="0" y="4924420"/>
              <a:ext cx="4473202" cy="609812"/>
            </a:xfrm>
            <a:prstGeom prst="rect">
              <a:avLst/>
            </a:prstGeom>
          </p:spPr>
          <p:txBody>
            <a:bodyPr lIns="0" tIns="0" rIns="0" bIns="0" rtlCol="0" anchor="t">
              <a:spAutoFit/>
            </a:bodyPr>
            <a:lstStyle/>
            <a:p>
              <a:pPr marL="0" lvl="0" indent="0" algn="ctr">
                <a:lnSpc>
                  <a:spcPts val="3639"/>
                </a:lnSpc>
                <a:spcBef>
                  <a:spcPct val="0"/>
                </a:spcBef>
              </a:pPr>
              <a:r>
                <a:rPr lang="en-US" sz="2799" b="1">
                  <a:solidFill>
                    <a:srgbClr val="D9E1FF"/>
                  </a:solidFill>
                  <a:latin typeface="Arimo Bold"/>
                  <a:ea typeface="Arimo Bold"/>
                  <a:cs typeface="Arimo Bold"/>
                  <a:sym typeface="Arimo Bold"/>
                </a:rPr>
                <a:t>Abdullah  Elbosaty</a:t>
              </a:r>
            </a:p>
          </p:txBody>
        </p:sp>
      </p:grpSp>
      <p:grpSp>
        <p:nvGrpSpPr>
          <p:cNvPr id="8" name="Group 8"/>
          <p:cNvGrpSpPr/>
          <p:nvPr/>
        </p:nvGrpSpPr>
        <p:grpSpPr>
          <a:xfrm>
            <a:off x="5179626" y="3392607"/>
            <a:ext cx="3354902" cy="4224122"/>
            <a:chOff x="0" y="0"/>
            <a:chExt cx="4473202" cy="5632163"/>
          </a:xfrm>
        </p:grpSpPr>
        <p:grpSp>
          <p:nvGrpSpPr>
            <p:cNvPr id="9" name="Group 9"/>
            <p:cNvGrpSpPr/>
            <p:nvPr/>
          </p:nvGrpSpPr>
          <p:grpSpPr>
            <a:xfrm>
              <a:off x="0" y="0"/>
              <a:ext cx="4473202" cy="4473184"/>
              <a:chOff x="0" y="0"/>
              <a:chExt cx="6350000" cy="6349975"/>
            </a:xfrm>
          </p:grpSpPr>
          <p:sp>
            <p:nvSpPr>
              <p:cNvPr id="10" name="Freeform 10"/>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3"/>
                <a:stretch>
                  <a:fillRect/>
                </a:stretch>
              </a:blipFill>
            </p:spPr>
          </p:sp>
        </p:grpSp>
        <p:sp>
          <p:nvSpPr>
            <p:cNvPr id="11" name="TextBox 11"/>
            <p:cNvSpPr txBox="1"/>
            <p:nvPr/>
          </p:nvSpPr>
          <p:spPr>
            <a:xfrm>
              <a:off x="0" y="5022351"/>
              <a:ext cx="4473202" cy="609812"/>
            </a:xfrm>
            <a:prstGeom prst="rect">
              <a:avLst/>
            </a:prstGeom>
          </p:spPr>
          <p:txBody>
            <a:bodyPr lIns="0" tIns="0" rIns="0" bIns="0" rtlCol="0" anchor="t">
              <a:spAutoFit/>
            </a:bodyPr>
            <a:lstStyle/>
            <a:p>
              <a:pPr marL="0" lvl="0" indent="0" algn="ctr">
                <a:lnSpc>
                  <a:spcPts val="3639"/>
                </a:lnSpc>
                <a:spcBef>
                  <a:spcPct val="0"/>
                </a:spcBef>
              </a:pPr>
              <a:r>
                <a:rPr lang="en-US" sz="2799" b="1">
                  <a:solidFill>
                    <a:srgbClr val="D9E1FF"/>
                  </a:solidFill>
                  <a:latin typeface="Arimo Bold"/>
                  <a:ea typeface="Arimo Bold"/>
                  <a:cs typeface="Arimo Bold"/>
                  <a:sym typeface="Arimo Bold"/>
                </a:rPr>
                <a:t>Mohammed Alaa</a:t>
              </a:r>
            </a:p>
          </p:txBody>
        </p:sp>
      </p:grpSp>
      <p:grpSp>
        <p:nvGrpSpPr>
          <p:cNvPr id="12" name="Group 12"/>
          <p:cNvGrpSpPr/>
          <p:nvPr/>
        </p:nvGrpSpPr>
        <p:grpSpPr>
          <a:xfrm>
            <a:off x="9887077" y="3392607"/>
            <a:ext cx="3354902" cy="4224122"/>
            <a:chOff x="0" y="0"/>
            <a:chExt cx="4473202" cy="5632163"/>
          </a:xfrm>
        </p:grpSpPr>
        <p:grpSp>
          <p:nvGrpSpPr>
            <p:cNvPr id="13" name="Group 13"/>
            <p:cNvGrpSpPr/>
            <p:nvPr/>
          </p:nvGrpSpPr>
          <p:grpSpPr>
            <a:xfrm>
              <a:off x="0" y="0"/>
              <a:ext cx="4473202" cy="4473184"/>
              <a:chOff x="0" y="0"/>
              <a:chExt cx="6350000" cy="6349975"/>
            </a:xfrm>
          </p:grpSpPr>
          <p:sp>
            <p:nvSpPr>
              <p:cNvPr id="14" name="Freeform 14"/>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b="-33333"/>
                </a:stretch>
              </a:blipFill>
            </p:spPr>
          </p:sp>
        </p:grpSp>
        <p:sp>
          <p:nvSpPr>
            <p:cNvPr id="15" name="TextBox 15"/>
            <p:cNvSpPr txBox="1"/>
            <p:nvPr/>
          </p:nvSpPr>
          <p:spPr>
            <a:xfrm>
              <a:off x="0" y="5022351"/>
              <a:ext cx="4473202" cy="609812"/>
            </a:xfrm>
            <a:prstGeom prst="rect">
              <a:avLst/>
            </a:prstGeom>
          </p:spPr>
          <p:txBody>
            <a:bodyPr lIns="0" tIns="0" rIns="0" bIns="0" rtlCol="0" anchor="t">
              <a:spAutoFit/>
            </a:bodyPr>
            <a:lstStyle/>
            <a:p>
              <a:pPr marL="0" lvl="0" indent="0" algn="ctr">
                <a:lnSpc>
                  <a:spcPts val="3639"/>
                </a:lnSpc>
                <a:spcBef>
                  <a:spcPct val="0"/>
                </a:spcBef>
              </a:pPr>
              <a:r>
                <a:rPr lang="en-US" sz="2799" b="1">
                  <a:solidFill>
                    <a:srgbClr val="D9E1FF"/>
                  </a:solidFill>
                  <a:latin typeface="Arimo Bold"/>
                  <a:ea typeface="Arimo Bold"/>
                  <a:cs typeface="Arimo Bold"/>
                  <a:sym typeface="Arimo Bold"/>
                </a:rPr>
                <a:t>Ahmed Galal</a:t>
              </a:r>
            </a:p>
          </p:txBody>
        </p:sp>
      </p:grpSp>
      <p:grpSp>
        <p:nvGrpSpPr>
          <p:cNvPr id="16" name="Group 16"/>
          <p:cNvGrpSpPr/>
          <p:nvPr/>
        </p:nvGrpSpPr>
        <p:grpSpPr>
          <a:xfrm>
            <a:off x="14328825" y="3392607"/>
            <a:ext cx="3354902" cy="4224122"/>
            <a:chOff x="0" y="0"/>
            <a:chExt cx="4473202" cy="5632163"/>
          </a:xfrm>
        </p:grpSpPr>
        <p:grpSp>
          <p:nvGrpSpPr>
            <p:cNvPr id="17" name="Group 17"/>
            <p:cNvGrpSpPr/>
            <p:nvPr/>
          </p:nvGrpSpPr>
          <p:grpSpPr>
            <a:xfrm>
              <a:off x="0" y="0"/>
              <a:ext cx="4473202" cy="4473184"/>
              <a:chOff x="0" y="0"/>
              <a:chExt cx="6350000" cy="6349975"/>
            </a:xfrm>
          </p:grpSpPr>
          <p:sp>
            <p:nvSpPr>
              <p:cNvPr id="18" name="Freeform 18"/>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5"/>
                <a:stretch>
                  <a:fillRect/>
                </a:stretch>
              </a:blipFill>
            </p:spPr>
          </p:sp>
        </p:grpSp>
        <p:sp>
          <p:nvSpPr>
            <p:cNvPr id="19" name="TextBox 19"/>
            <p:cNvSpPr txBox="1"/>
            <p:nvPr/>
          </p:nvSpPr>
          <p:spPr>
            <a:xfrm>
              <a:off x="0" y="5022351"/>
              <a:ext cx="4473202" cy="609812"/>
            </a:xfrm>
            <a:prstGeom prst="rect">
              <a:avLst/>
            </a:prstGeom>
          </p:spPr>
          <p:txBody>
            <a:bodyPr lIns="0" tIns="0" rIns="0" bIns="0" rtlCol="0" anchor="t">
              <a:spAutoFit/>
            </a:bodyPr>
            <a:lstStyle/>
            <a:p>
              <a:pPr marL="0" lvl="0" indent="0" algn="ctr">
                <a:lnSpc>
                  <a:spcPts val="3639"/>
                </a:lnSpc>
                <a:spcBef>
                  <a:spcPct val="0"/>
                </a:spcBef>
              </a:pPr>
              <a:r>
                <a:rPr lang="en-US" sz="2799" b="1">
                  <a:solidFill>
                    <a:srgbClr val="D9E1FF"/>
                  </a:solidFill>
                  <a:latin typeface="Arimo Bold"/>
                  <a:ea typeface="Arimo Bold"/>
                  <a:cs typeface="Arimo Bold"/>
                  <a:sym typeface="Arimo Bold"/>
                </a:rPr>
                <a:t>Amira Taha</a:t>
              </a:r>
            </a:p>
          </p:txBody>
        </p:sp>
      </p:grpSp>
      <p:sp>
        <p:nvSpPr>
          <p:cNvPr id="20" name="TextBox 20"/>
          <p:cNvSpPr txBox="1"/>
          <p:nvPr/>
        </p:nvSpPr>
        <p:spPr>
          <a:xfrm>
            <a:off x="1028700" y="990600"/>
            <a:ext cx="16230600" cy="1257300"/>
          </a:xfrm>
          <a:prstGeom prst="rect">
            <a:avLst/>
          </a:prstGeom>
        </p:spPr>
        <p:txBody>
          <a:bodyPr lIns="0" tIns="0" rIns="0" bIns="0" rtlCol="0" anchor="t">
            <a:spAutoFit/>
          </a:bodyPr>
          <a:lstStyle/>
          <a:p>
            <a:pPr marL="0" lvl="0" indent="0" algn="ctr">
              <a:lnSpc>
                <a:spcPts val="9600"/>
              </a:lnSpc>
              <a:spcBef>
                <a:spcPct val="0"/>
              </a:spcBef>
            </a:pPr>
            <a:r>
              <a:rPr lang="en-US" sz="8000" b="1">
                <a:solidFill>
                  <a:srgbClr val="FFFFFF"/>
                </a:solidFill>
                <a:latin typeface="Arimo Bold"/>
                <a:ea typeface="Arimo Bold"/>
                <a:cs typeface="Arimo Bold"/>
                <a:sym typeface="Arimo Bold"/>
              </a:rPr>
              <a:t>Meet The Team</a:t>
            </a:r>
          </a:p>
        </p:txBody>
      </p:sp>
      <p:sp>
        <p:nvSpPr>
          <p:cNvPr id="21" name="TextBox 21"/>
          <p:cNvSpPr txBox="1"/>
          <p:nvPr/>
        </p:nvSpPr>
        <p:spPr>
          <a:xfrm>
            <a:off x="7258546" y="8784372"/>
            <a:ext cx="3770908" cy="909756"/>
          </a:xfrm>
          <a:prstGeom prst="rect">
            <a:avLst/>
          </a:prstGeom>
        </p:spPr>
        <p:txBody>
          <a:bodyPr lIns="0" tIns="0" rIns="0" bIns="0" rtlCol="0" anchor="t">
            <a:spAutoFit/>
          </a:bodyPr>
          <a:lstStyle/>
          <a:p>
            <a:pPr algn="ctr">
              <a:lnSpc>
                <a:spcPts val="3560"/>
              </a:lnSpc>
            </a:pPr>
            <a:r>
              <a:rPr lang="en-US" sz="2812" b="1">
                <a:solidFill>
                  <a:srgbClr val="D9E1FF"/>
                </a:solidFill>
                <a:latin typeface="Arimo Bold"/>
                <a:ea typeface="Arimo Bold"/>
                <a:cs typeface="Arimo Bold"/>
                <a:sym typeface="Arimo Bold"/>
              </a:rPr>
              <a:t>Supervised by </a:t>
            </a:r>
          </a:p>
          <a:p>
            <a:pPr algn="ctr">
              <a:lnSpc>
                <a:spcPts val="3562"/>
              </a:lnSpc>
              <a:spcBef>
                <a:spcPct val="0"/>
              </a:spcBef>
            </a:pPr>
            <a:r>
              <a:rPr lang="en-US" sz="2812" b="1">
                <a:solidFill>
                  <a:srgbClr val="D9E1FF"/>
                </a:solidFill>
                <a:latin typeface="Arimo Bold"/>
                <a:ea typeface="Arimo Bold"/>
                <a:cs typeface="Arimo Bold"/>
                <a:sym typeface="Arimo Bold"/>
              </a:rPr>
              <a:t>Eng: Mohammed Nasr</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A33"/>
            </a:solidFill>
          </p:spPr>
        </p:sp>
      </p:grpSp>
      <p:sp>
        <p:nvSpPr>
          <p:cNvPr id="4" name="TextBox 4"/>
          <p:cNvSpPr txBox="1"/>
          <p:nvPr/>
        </p:nvSpPr>
        <p:spPr>
          <a:xfrm>
            <a:off x="1028700" y="4463415"/>
            <a:ext cx="16230600" cy="1407795"/>
          </a:xfrm>
          <a:prstGeom prst="rect">
            <a:avLst/>
          </a:prstGeom>
        </p:spPr>
        <p:txBody>
          <a:bodyPr lIns="0" tIns="0" rIns="0" bIns="0" rtlCol="0" anchor="t">
            <a:spAutoFit/>
          </a:bodyPr>
          <a:lstStyle/>
          <a:p>
            <a:pPr marL="0" lvl="0" indent="0" algn="ctr">
              <a:lnSpc>
                <a:spcPts val="10560"/>
              </a:lnSpc>
            </a:pPr>
            <a:r>
              <a:rPr lang="en-US" sz="9600" b="1">
                <a:solidFill>
                  <a:srgbClr val="FFFFFF"/>
                </a:solidFill>
                <a:latin typeface="Arimo Bold"/>
                <a:ea typeface="Arimo Bold"/>
                <a:cs typeface="Arimo Bold"/>
                <a:sym typeface="Arimo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6138"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A33"/>
            </a:solidFill>
          </p:spPr>
        </p:sp>
      </p:grpSp>
      <p:sp>
        <p:nvSpPr>
          <p:cNvPr id="4" name="TextBox 4"/>
          <p:cNvSpPr txBox="1"/>
          <p:nvPr/>
        </p:nvSpPr>
        <p:spPr>
          <a:xfrm>
            <a:off x="4351288" y="741461"/>
            <a:ext cx="9585424" cy="773112"/>
          </a:xfrm>
          <a:prstGeom prst="rect">
            <a:avLst/>
          </a:prstGeom>
        </p:spPr>
        <p:txBody>
          <a:bodyPr lIns="0" tIns="0" rIns="0" bIns="0" rtlCol="0" anchor="t">
            <a:spAutoFit/>
          </a:bodyPr>
          <a:lstStyle/>
          <a:p>
            <a:pPr algn="ctr">
              <a:lnSpc>
                <a:spcPts val="6062"/>
              </a:lnSpc>
            </a:pPr>
            <a:r>
              <a:rPr lang="en-US" sz="4875" b="1">
                <a:solidFill>
                  <a:srgbClr val="FFFFFF"/>
                </a:solidFill>
                <a:latin typeface="Arimo Bold"/>
                <a:ea typeface="Arimo Bold"/>
                <a:cs typeface="Arimo Bold"/>
                <a:sym typeface="Arimo Bold"/>
              </a:rPr>
              <a:t>Content</a:t>
            </a:r>
          </a:p>
        </p:txBody>
      </p:sp>
      <p:sp>
        <p:nvSpPr>
          <p:cNvPr id="5" name="Freeform 5" descr="preencoded.png"/>
          <p:cNvSpPr/>
          <p:nvPr/>
        </p:nvSpPr>
        <p:spPr>
          <a:xfrm>
            <a:off x="2490662" y="2962698"/>
            <a:ext cx="743430" cy="1014264"/>
          </a:xfrm>
          <a:custGeom>
            <a:avLst/>
            <a:gdLst/>
            <a:ahLst/>
            <a:cxnLst/>
            <a:rect l="l" t="t" r="r" b="b"/>
            <a:pathLst>
              <a:path w="743430" h="1014264">
                <a:moveTo>
                  <a:pt x="0" y="0"/>
                </a:moveTo>
                <a:lnTo>
                  <a:pt x="743430" y="0"/>
                </a:lnTo>
                <a:lnTo>
                  <a:pt x="743430" y="1014264"/>
                </a:lnTo>
                <a:lnTo>
                  <a:pt x="0" y="1014264"/>
                </a:lnTo>
                <a:lnTo>
                  <a:pt x="0" y="0"/>
                </a:lnTo>
                <a:close/>
              </a:path>
            </a:pathLst>
          </a:custGeom>
          <a:blipFill>
            <a:blip r:embed="rId3"/>
            <a:stretch>
              <a:fillRect t="-30074" b="-54"/>
            </a:stretch>
          </a:blipFill>
        </p:spPr>
      </p:sp>
      <p:sp>
        <p:nvSpPr>
          <p:cNvPr id="6" name="TextBox 6"/>
          <p:cNvSpPr txBox="1"/>
          <p:nvPr/>
        </p:nvSpPr>
        <p:spPr>
          <a:xfrm>
            <a:off x="3486134" y="3289015"/>
            <a:ext cx="3580656" cy="418465"/>
          </a:xfrm>
          <a:prstGeom prst="rect">
            <a:avLst/>
          </a:prstGeom>
        </p:spPr>
        <p:txBody>
          <a:bodyPr lIns="0" tIns="0" rIns="0" bIns="0" rtlCol="0" anchor="t">
            <a:spAutoFit/>
          </a:bodyPr>
          <a:lstStyle/>
          <a:p>
            <a:pPr algn="l">
              <a:lnSpc>
                <a:spcPts val="3200"/>
              </a:lnSpc>
            </a:pPr>
            <a:r>
              <a:rPr lang="en-US" sz="2600" b="1">
                <a:solidFill>
                  <a:srgbClr val="D9E1FF"/>
                </a:solidFill>
                <a:latin typeface="Arimo Bold"/>
                <a:ea typeface="Arimo Bold"/>
                <a:cs typeface="Arimo Bold"/>
                <a:sym typeface="Arimo Bold"/>
              </a:rPr>
              <a:t>Project Overview</a:t>
            </a:r>
          </a:p>
        </p:txBody>
      </p:sp>
      <p:sp>
        <p:nvSpPr>
          <p:cNvPr id="7" name="TextBox 7"/>
          <p:cNvSpPr txBox="1"/>
          <p:nvPr/>
        </p:nvSpPr>
        <p:spPr>
          <a:xfrm>
            <a:off x="2490662" y="3270785"/>
            <a:ext cx="743430" cy="470640"/>
          </a:xfrm>
          <a:prstGeom prst="rect">
            <a:avLst/>
          </a:prstGeom>
        </p:spPr>
        <p:txBody>
          <a:bodyPr lIns="0" tIns="0" rIns="0" bIns="0" rtlCol="0" anchor="t">
            <a:spAutoFit/>
          </a:bodyPr>
          <a:lstStyle/>
          <a:p>
            <a:pPr algn="ctr">
              <a:lnSpc>
                <a:spcPts val="3689"/>
              </a:lnSpc>
              <a:spcBef>
                <a:spcPct val="0"/>
              </a:spcBef>
            </a:pPr>
            <a:r>
              <a:rPr lang="en-US" sz="2912" b="1">
                <a:solidFill>
                  <a:srgbClr val="FFFFFF"/>
                </a:solidFill>
                <a:latin typeface="Arimo Bold"/>
                <a:ea typeface="Arimo Bold"/>
                <a:cs typeface="Arimo Bold"/>
                <a:sym typeface="Arimo Bold"/>
              </a:rPr>
              <a:t>1</a:t>
            </a:r>
          </a:p>
        </p:txBody>
      </p:sp>
      <p:sp>
        <p:nvSpPr>
          <p:cNvPr id="8" name="Freeform 8" descr="preencoded.png"/>
          <p:cNvSpPr/>
          <p:nvPr/>
        </p:nvSpPr>
        <p:spPr>
          <a:xfrm>
            <a:off x="2490662" y="4729570"/>
            <a:ext cx="743430" cy="1014264"/>
          </a:xfrm>
          <a:custGeom>
            <a:avLst/>
            <a:gdLst/>
            <a:ahLst/>
            <a:cxnLst/>
            <a:rect l="l" t="t" r="r" b="b"/>
            <a:pathLst>
              <a:path w="743430" h="1014264">
                <a:moveTo>
                  <a:pt x="0" y="0"/>
                </a:moveTo>
                <a:lnTo>
                  <a:pt x="743430" y="0"/>
                </a:lnTo>
                <a:lnTo>
                  <a:pt x="743430" y="1014264"/>
                </a:lnTo>
                <a:lnTo>
                  <a:pt x="0" y="1014264"/>
                </a:lnTo>
                <a:lnTo>
                  <a:pt x="0" y="0"/>
                </a:lnTo>
                <a:close/>
              </a:path>
            </a:pathLst>
          </a:custGeom>
          <a:blipFill>
            <a:blip r:embed="rId3"/>
            <a:stretch>
              <a:fillRect t="-30074" b="-54"/>
            </a:stretch>
          </a:blipFill>
        </p:spPr>
      </p:sp>
      <p:sp>
        <p:nvSpPr>
          <p:cNvPr id="9" name="TextBox 9"/>
          <p:cNvSpPr txBox="1"/>
          <p:nvPr/>
        </p:nvSpPr>
        <p:spPr>
          <a:xfrm>
            <a:off x="3486134" y="5055887"/>
            <a:ext cx="3580656" cy="418465"/>
          </a:xfrm>
          <a:prstGeom prst="rect">
            <a:avLst/>
          </a:prstGeom>
        </p:spPr>
        <p:txBody>
          <a:bodyPr lIns="0" tIns="0" rIns="0" bIns="0" rtlCol="0" anchor="t">
            <a:spAutoFit/>
          </a:bodyPr>
          <a:lstStyle/>
          <a:p>
            <a:pPr algn="l">
              <a:lnSpc>
                <a:spcPts val="3200"/>
              </a:lnSpc>
            </a:pPr>
            <a:r>
              <a:rPr lang="en-US" sz="2600" b="1">
                <a:solidFill>
                  <a:srgbClr val="D9E1FF"/>
                </a:solidFill>
                <a:latin typeface="Arimo Bold"/>
                <a:ea typeface="Arimo Bold"/>
                <a:cs typeface="Arimo Bold"/>
                <a:sym typeface="Arimo Bold"/>
              </a:rPr>
              <a:t>Project Scope </a:t>
            </a:r>
          </a:p>
        </p:txBody>
      </p:sp>
      <p:sp>
        <p:nvSpPr>
          <p:cNvPr id="10" name="TextBox 10"/>
          <p:cNvSpPr txBox="1"/>
          <p:nvPr/>
        </p:nvSpPr>
        <p:spPr>
          <a:xfrm>
            <a:off x="2490662" y="5037657"/>
            <a:ext cx="743430" cy="470640"/>
          </a:xfrm>
          <a:prstGeom prst="rect">
            <a:avLst/>
          </a:prstGeom>
        </p:spPr>
        <p:txBody>
          <a:bodyPr lIns="0" tIns="0" rIns="0" bIns="0" rtlCol="0" anchor="t">
            <a:spAutoFit/>
          </a:bodyPr>
          <a:lstStyle/>
          <a:p>
            <a:pPr algn="ctr">
              <a:lnSpc>
                <a:spcPts val="3689"/>
              </a:lnSpc>
              <a:spcBef>
                <a:spcPct val="0"/>
              </a:spcBef>
            </a:pPr>
            <a:r>
              <a:rPr lang="en-US" sz="2912" b="1">
                <a:solidFill>
                  <a:srgbClr val="FFFFFF"/>
                </a:solidFill>
                <a:latin typeface="Arimo Bold"/>
                <a:ea typeface="Arimo Bold"/>
                <a:cs typeface="Arimo Bold"/>
                <a:sym typeface="Arimo Bold"/>
              </a:rPr>
              <a:t>2</a:t>
            </a:r>
          </a:p>
        </p:txBody>
      </p:sp>
      <p:sp>
        <p:nvSpPr>
          <p:cNvPr id="11" name="Freeform 11" descr="preencoded.png"/>
          <p:cNvSpPr/>
          <p:nvPr/>
        </p:nvSpPr>
        <p:spPr>
          <a:xfrm>
            <a:off x="2490662" y="6350497"/>
            <a:ext cx="743430" cy="1014264"/>
          </a:xfrm>
          <a:custGeom>
            <a:avLst/>
            <a:gdLst/>
            <a:ahLst/>
            <a:cxnLst/>
            <a:rect l="l" t="t" r="r" b="b"/>
            <a:pathLst>
              <a:path w="743430" h="1014264">
                <a:moveTo>
                  <a:pt x="0" y="0"/>
                </a:moveTo>
                <a:lnTo>
                  <a:pt x="743430" y="0"/>
                </a:lnTo>
                <a:lnTo>
                  <a:pt x="743430" y="1014264"/>
                </a:lnTo>
                <a:lnTo>
                  <a:pt x="0" y="1014264"/>
                </a:lnTo>
                <a:lnTo>
                  <a:pt x="0" y="0"/>
                </a:lnTo>
                <a:close/>
              </a:path>
            </a:pathLst>
          </a:custGeom>
          <a:blipFill>
            <a:blip r:embed="rId3"/>
            <a:stretch>
              <a:fillRect t="-30074" b="-54"/>
            </a:stretch>
          </a:blipFill>
        </p:spPr>
      </p:sp>
      <p:sp>
        <p:nvSpPr>
          <p:cNvPr id="12" name="TextBox 12"/>
          <p:cNvSpPr txBox="1"/>
          <p:nvPr/>
        </p:nvSpPr>
        <p:spPr>
          <a:xfrm>
            <a:off x="3486134" y="6676814"/>
            <a:ext cx="3580656" cy="418465"/>
          </a:xfrm>
          <a:prstGeom prst="rect">
            <a:avLst/>
          </a:prstGeom>
        </p:spPr>
        <p:txBody>
          <a:bodyPr lIns="0" tIns="0" rIns="0" bIns="0" rtlCol="0" anchor="t">
            <a:spAutoFit/>
          </a:bodyPr>
          <a:lstStyle/>
          <a:p>
            <a:pPr algn="l">
              <a:lnSpc>
                <a:spcPts val="3200"/>
              </a:lnSpc>
            </a:pPr>
            <a:r>
              <a:rPr lang="en-US" sz="2600" b="1">
                <a:solidFill>
                  <a:srgbClr val="D9E1FF"/>
                </a:solidFill>
                <a:latin typeface="Arimo Bold"/>
                <a:ea typeface="Arimo Bold"/>
                <a:cs typeface="Arimo Bold"/>
                <a:sym typeface="Arimo Bold"/>
              </a:rPr>
              <a:t>Network Topology</a:t>
            </a:r>
          </a:p>
        </p:txBody>
      </p:sp>
      <p:sp>
        <p:nvSpPr>
          <p:cNvPr id="13" name="TextBox 13"/>
          <p:cNvSpPr txBox="1"/>
          <p:nvPr/>
        </p:nvSpPr>
        <p:spPr>
          <a:xfrm>
            <a:off x="2490662" y="6658583"/>
            <a:ext cx="743430" cy="470640"/>
          </a:xfrm>
          <a:prstGeom prst="rect">
            <a:avLst/>
          </a:prstGeom>
        </p:spPr>
        <p:txBody>
          <a:bodyPr lIns="0" tIns="0" rIns="0" bIns="0" rtlCol="0" anchor="t">
            <a:spAutoFit/>
          </a:bodyPr>
          <a:lstStyle/>
          <a:p>
            <a:pPr algn="ctr">
              <a:lnSpc>
                <a:spcPts val="3689"/>
              </a:lnSpc>
              <a:spcBef>
                <a:spcPct val="0"/>
              </a:spcBef>
            </a:pPr>
            <a:r>
              <a:rPr lang="en-US" sz="2912" b="1">
                <a:solidFill>
                  <a:srgbClr val="FFFFFF"/>
                </a:solidFill>
                <a:latin typeface="Arimo Bold"/>
                <a:ea typeface="Arimo Bold"/>
                <a:cs typeface="Arimo Bold"/>
                <a:sym typeface="Arimo Bold"/>
              </a:rPr>
              <a:t>3</a:t>
            </a:r>
          </a:p>
        </p:txBody>
      </p:sp>
      <p:sp>
        <p:nvSpPr>
          <p:cNvPr id="14" name="Freeform 14" descr="preencoded.png"/>
          <p:cNvSpPr/>
          <p:nvPr/>
        </p:nvSpPr>
        <p:spPr>
          <a:xfrm>
            <a:off x="11221210" y="3004158"/>
            <a:ext cx="743430" cy="1014264"/>
          </a:xfrm>
          <a:custGeom>
            <a:avLst/>
            <a:gdLst/>
            <a:ahLst/>
            <a:cxnLst/>
            <a:rect l="l" t="t" r="r" b="b"/>
            <a:pathLst>
              <a:path w="743430" h="1014264">
                <a:moveTo>
                  <a:pt x="0" y="0"/>
                </a:moveTo>
                <a:lnTo>
                  <a:pt x="743430" y="0"/>
                </a:lnTo>
                <a:lnTo>
                  <a:pt x="743430" y="1014264"/>
                </a:lnTo>
                <a:lnTo>
                  <a:pt x="0" y="1014264"/>
                </a:lnTo>
                <a:lnTo>
                  <a:pt x="0" y="0"/>
                </a:lnTo>
                <a:close/>
              </a:path>
            </a:pathLst>
          </a:custGeom>
          <a:blipFill>
            <a:blip r:embed="rId3"/>
            <a:stretch>
              <a:fillRect t="-30074" b="-54"/>
            </a:stretch>
          </a:blipFill>
        </p:spPr>
      </p:sp>
      <p:sp>
        <p:nvSpPr>
          <p:cNvPr id="15" name="TextBox 15"/>
          <p:cNvSpPr txBox="1"/>
          <p:nvPr/>
        </p:nvSpPr>
        <p:spPr>
          <a:xfrm>
            <a:off x="12216681" y="3330476"/>
            <a:ext cx="3580656" cy="418465"/>
          </a:xfrm>
          <a:prstGeom prst="rect">
            <a:avLst/>
          </a:prstGeom>
        </p:spPr>
        <p:txBody>
          <a:bodyPr lIns="0" tIns="0" rIns="0" bIns="0" rtlCol="0" anchor="t">
            <a:spAutoFit/>
          </a:bodyPr>
          <a:lstStyle/>
          <a:p>
            <a:pPr algn="l">
              <a:lnSpc>
                <a:spcPts val="3200"/>
              </a:lnSpc>
            </a:pPr>
            <a:r>
              <a:rPr lang="en-US" sz="2600" b="1">
                <a:solidFill>
                  <a:srgbClr val="D9E1FF"/>
                </a:solidFill>
                <a:latin typeface="Arimo Bold"/>
                <a:ea typeface="Arimo Bold"/>
                <a:cs typeface="Arimo Bold"/>
                <a:sym typeface="Arimo Bold"/>
              </a:rPr>
              <a:t>Configuration</a:t>
            </a:r>
          </a:p>
        </p:txBody>
      </p:sp>
      <p:sp>
        <p:nvSpPr>
          <p:cNvPr id="16" name="TextBox 16"/>
          <p:cNvSpPr txBox="1"/>
          <p:nvPr/>
        </p:nvSpPr>
        <p:spPr>
          <a:xfrm>
            <a:off x="11221210" y="3312245"/>
            <a:ext cx="743430" cy="470640"/>
          </a:xfrm>
          <a:prstGeom prst="rect">
            <a:avLst/>
          </a:prstGeom>
        </p:spPr>
        <p:txBody>
          <a:bodyPr lIns="0" tIns="0" rIns="0" bIns="0" rtlCol="0" anchor="t">
            <a:spAutoFit/>
          </a:bodyPr>
          <a:lstStyle/>
          <a:p>
            <a:pPr algn="ctr">
              <a:lnSpc>
                <a:spcPts val="3689"/>
              </a:lnSpc>
              <a:spcBef>
                <a:spcPct val="0"/>
              </a:spcBef>
            </a:pPr>
            <a:r>
              <a:rPr lang="en-US" sz="2912" b="1">
                <a:solidFill>
                  <a:srgbClr val="FFFFFF"/>
                </a:solidFill>
                <a:latin typeface="Arimo Bold"/>
                <a:ea typeface="Arimo Bold"/>
                <a:cs typeface="Arimo Bold"/>
                <a:sym typeface="Arimo Bold"/>
              </a:rPr>
              <a:t>4</a:t>
            </a:r>
          </a:p>
        </p:txBody>
      </p:sp>
      <p:sp>
        <p:nvSpPr>
          <p:cNvPr id="17" name="Freeform 17" descr="preencoded.png"/>
          <p:cNvSpPr/>
          <p:nvPr/>
        </p:nvSpPr>
        <p:spPr>
          <a:xfrm>
            <a:off x="11221210" y="4679008"/>
            <a:ext cx="743430" cy="1014264"/>
          </a:xfrm>
          <a:custGeom>
            <a:avLst/>
            <a:gdLst/>
            <a:ahLst/>
            <a:cxnLst/>
            <a:rect l="l" t="t" r="r" b="b"/>
            <a:pathLst>
              <a:path w="743430" h="1014264">
                <a:moveTo>
                  <a:pt x="0" y="0"/>
                </a:moveTo>
                <a:lnTo>
                  <a:pt x="743430" y="0"/>
                </a:lnTo>
                <a:lnTo>
                  <a:pt x="743430" y="1014264"/>
                </a:lnTo>
                <a:lnTo>
                  <a:pt x="0" y="1014264"/>
                </a:lnTo>
                <a:lnTo>
                  <a:pt x="0" y="0"/>
                </a:lnTo>
                <a:close/>
              </a:path>
            </a:pathLst>
          </a:custGeom>
          <a:blipFill>
            <a:blip r:embed="rId3"/>
            <a:stretch>
              <a:fillRect t="-30074" b="-54"/>
            </a:stretch>
          </a:blipFill>
        </p:spPr>
      </p:sp>
      <p:sp>
        <p:nvSpPr>
          <p:cNvPr id="18" name="TextBox 18"/>
          <p:cNvSpPr txBox="1"/>
          <p:nvPr/>
        </p:nvSpPr>
        <p:spPr>
          <a:xfrm>
            <a:off x="12146384" y="6684671"/>
            <a:ext cx="3580656" cy="418465"/>
          </a:xfrm>
          <a:prstGeom prst="rect">
            <a:avLst/>
          </a:prstGeom>
        </p:spPr>
        <p:txBody>
          <a:bodyPr lIns="0" tIns="0" rIns="0" bIns="0" rtlCol="0" anchor="t">
            <a:spAutoFit/>
          </a:bodyPr>
          <a:lstStyle/>
          <a:p>
            <a:pPr algn="l">
              <a:lnSpc>
                <a:spcPts val="3200"/>
              </a:lnSpc>
            </a:pPr>
            <a:r>
              <a:rPr lang="en-US" sz="2600" b="1">
                <a:solidFill>
                  <a:srgbClr val="D9E1FF"/>
                </a:solidFill>
                <a:latin typeface="Arimo Bold"/>
                <a:ea typeface="Arimo Bold"/>
                <a:cs typeface="Arimo Bold"/>
                <a:sym typeface="Arimo Bold"/>
              </a:rPr>
              <a:t>Services</a:t>
            </a:r>
          </a:p>
        </p:txBody>
      </p:sp>
      <p:sp>
        <p:nvSpPr>
          <p:cNvPr id="19" name="TextBox 19"/>
          <p:cNvSpPr txBox="1"/>
          <p:nvPr/>
        </p:nvSpPr>
        <p:spPr>
          <a:xfrm>
            <a:off x="11221210" y="4987094"/>
            <a:ext cx="743430" cy="470640"/>
          </a:xfrm>
          <a:prstGeom prst="rect">
            <a:avLst/>
          </a:prstGeom>
        </p:spPr>
        <p:txBody>
          <a:bodyPr lIns="0" tIns="0" rIns="0" bIns="0" rtlCol="0" anchor="t">
            <a:spAutoFit/>
          </a:bodyPr>
          <a:lstStyle/>
          <a:p>
            <a:pPr algn="ctr">
              <a:lnSpc>
                <a:spcPts val="3689"/>
              </a:lnSpc>
              <a:spcBef>
                <a:spcPct val="0"/>
              </a:spcBef>
            </a:pPr>
            <a:r>
              <a:rPr lang="en-US" sz="2912" b="1">
                <a:solidFill>
                  <a:srgbClr val="FFFFFF"/>
                </a:solidFill>
                <a:latin typeface="Arimo Bold"/>
                <a:ea typeface="Arimo Bold"/>
                <a:cs typeface="Arimo Bold"/>
                <a:sym typeface="Arimo Bold"/>
              </a:rPr>
              <a:t>5</a:t>
            </a:r>
          </a:p>
        </p:txBody>
      </p:sp>
      <p:sp>
        <p:nvSpPr>
          <p:cNvPr id="20" name="Freeform 20" descr="preencoded.png"/>
          <p:cNvSpPr/>
          <p:nvPr/>
        </p:nvSpPr>
        <p:spPr>
          <a:xfrm>
            <a:off x="11221210" y="6350497"/>
            <a:ext cx="743430" cy="1014264"/>
          </a:xfrm>
          <a:custGeom>
            <a:avLst/>
            <a:gdLst/>
            <a:ahLst/>
            <a:cxnLst/>
            <a:rect l="l" t="t" r="r" b="b"/>
            <a:pathLst>
              <a:path w="743430" h="1014264">
                <a:moveTo>
                  <a:pt x="0" y="0"/>
                </a:moveTo>
                <a:lnTo>
                  <a:pt x="743430" y="0"/>
                </a:lnTo>
                <a:lnTo>
                  <a:pt x="743430" y="1014264"/>
                </a:lnTo>
                <a:lnTo>
                  <a:pt x="0" y="1014264"/>
                </a:lnTo>
                <a:lnTo>
                  <a:pt x="0" y="0"/>
                </a:lnTo>
                <a:close/>
              </a:path>
            </a:pathLst>
          </a:custGeom>
          <a:blipFill>
            <a:blip r:embed="rId3"/>
            <a:stretch>
              <a:fillRect t="-30074" b="-54"/>
            </a:stretch>
          </a:blipFill>
        </p:spPr>
      </p:sp>
      <p:sp>
        <p:nvSpPr>
          <p:cNvPr id="21" name="TextBox 21"/>
          <p:cNvSpPr txBox="1"/>
          <p:nvPr/>
        </p:nvSpPr>
        <p:spPr>
          <a:xfrm>
            <a:off x="12212290" y="5039269"/>
            <a:ext cx="3580656" cy="418465"/>
          </a:xfrm>
          <a:prstGeom prst="rect">
            <a:avLst/>
          </a:prstGeom>
        </p:spPr>
        <p:txBody>
          <a:bodyPr lIns="0" tIns="0" rIns="0" bIns="0" rtlCol="0" anchor="t">
            <a:spAutoFit/>
          </a:bodyPr>
          <a:lstStyle/>
          <a:p>
            <a:pPr algn="l">
              <a:lnSpc>
                <a:spcPts val="3200"/>
              </a:lnSpc>
            </a:pPr>
            <a:r>
              <a:rPr lang="en-US" sz="2600" b="1">
                <a:solidFill>
                  <a:srgbClr val="D9E1FF"/>
                </a:solidFill>
                <a:latin typeface="Arimo Bold"/>
                <a:ea typeface="Arimo Bold"/>
                <a:cs typeface="Arimo Bold"/>
                <a:sym typeface="Arimo Bold"/>
              </a:rPr>
              <a:t>Security</a:t>
            </a:r>
          </a:p>
        </p:txBody>
      </p:sp>
      <p:sp>
        <p:nvSpPr>
          <p:cNvPr id="22" name="TextBox 22"/>
          <p:cNvSpPr txBox="1"/>
          <p:nvPr/>
        </p:nvSpPr>
        <p:spPr>
          <a:xfrm>
            <a:off x="11221210" y="6658583"/>
            <a:ext cx="743430" cy="470640"/>
          </a:xfrm>
          <a:prstGeom prst="rect">
            <a:avLst/>
          </a:prstGeom>
        </p:spPr>
        <p:txBody>
          <a:bodyPr lIns="0" tIns="0" rIns="0" bIns="0" rtlCol="0" anchor="t">
            <a:spAutoFit/>
          </a:bodyPr>
          <a:lstStyle/>
          <a:p>
            <a:pPr algn="ctr">
              <a:lnSpc>
                <a:spcPts val="3689"/>
              </a:lnSpc>
              <a:spcBef>
                <a:spcPct val="0"/>
              </a:spcBef>
            </a:pPr>
            <a:r>
              <a:rPr lang="en-US" sz="2912" b="1">
                <a:solidFill>
                  <a:srgbClr val="FFFFFF"/>
                </a:solidFill>
                <a:latin typeface="Arimo Bold"/>
                <a:ea typeface="Arimo Bold"/>
                <a:cs typeface="Arimo Bold"/>
                <a:sym typeface="Arimo Bold"/>
              </a:rPr>
              <a:t>6</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50D48"/>
            </a:solidFill>
          </p:spPr>
        </p:sp>
      </p:grpSp>
      <p:grpSp>
        <p:nvGrpSpPr>
          <p:cNvPr id="4" name="Group 4"/>
          <p:cNvGrpSpPr/>
          <p:nvPr/>
        </p:nvGrpSpPr>
        <p:grpSpPr>
          <a:xfrm>
            <a:off x="0" y="-401195"/>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A33"/>
            </a:solidFill>
          </p:spPr>
        </p:sp>
      </p:grpSp>
      <p:sp>
        <p:nvSpPr>
          <p:cNvPr id="6" name="TextBox 6"/>
          <p:cNvSpPr txBox="1"/>
          <p:nvPr/>
        </p:nvSpPr>
        <p:spPr>
          <a:xfrm>
            <a:off x="1210866" y="2361307"/>
            <a:ext cx="7261324" cy="914400"/>
          </a:xfrm>
          <a:prstGeom prst="rect">
            <a:avLst/>
          </a:prstGeom>
        </p:spPr>
        <p:txBody>
          <a:bodyPr lIns="0" tIns="0" rIns="0" bIns="0" rtlCol="0" anchor="t">
            <a:spAutoFit/>
          </a:bodyPr>
          <a:lstStyle/>
          <a:p>
            <a:pPr algn="l">
              <a:lnSpc>
                <a:spcPts val="7124"/>
              </a:lnSpc>
            </a:pPr>
            <a:r>
              <a:rPr lang="en-US" sz="5687" b="1">
                <a:solidFill>
                  <a:srgbClr val="FFFFFF"/>
                </a:solidFill>
                <a:latin typeface="Arimo Bold"/>
                <a:ea typeface="Arimo Bold"/>
                <a:cs typeface="Arimo Bold"/>
                <a:sym typeface="Arimo Bold"/>
              </a:rPr>
              <a:t>Project Overview</a:t>
            </a:r>
          </a:p>
        </p:txBody>
      </p:sp>
      <p:sp>
        <p:nvSpPr>
          <p:cNvPr id="7" name="TextBox 7"/>
          <p:cNvSpPr txBox="1"/>
          <p:nvPr/>
        </p:nvSpPr>
        <p:spPr>
          <a:xfrm>
            <a:off x="1210866" y="4059288"/>
            <a:ext cx="3630662" cy="492026"/>
          </a:xfrm>
          <a:prstGeom prst="rect">
            <a:avLst/>
          </a:prstGeom>
        </p:spPr>
        <p:txBody>
          <a:bodyPr lIns="0" tIns="0" rIns="0" bIns="0" rtlCol="0" anchor="t">
            <a:spAutoFit/>
          </a:bodyPr>
          <a:lstStyle/>
          <a:p>
            <a:pPr algn="l">
              <a:lnSpc>
                <a:spcPts val="3562"/>
              </a:lnSpc>
            </a:pPr>
            <a:r>
              <a:rPr lang="en-US" sz="2812" b="1">
                <a:solidFill>
                  <a:srgbClr val="FFFFFF"/>
                </a:solidFill>
                <a:latin typeface="Arimo Bold"/>
                <a:ea typeface="Arimo Bold"/>
                <a:cs typeface="Arimo Bold"/>
                <a:sym typeface="Arimo Bold"/>
              </a:rPr>
              <a:t>Objective</a:t>
            </a:r>
          </a:p>
        </p:txBody>
      </p:sp>
      <p:sp>
        <p:nvSpPr>
          <p:cNvPr id="8" name="TextBox 8"/>
          <p:cNvSpPr txBox="1"/>
          <p:nvPr/>
        </p:nvSpPr>
        <p:spPr>
          <a:xfrm>
            <a:off x="1210866" y="4755059"/>
            <a:ext cx="4786164" cy="2080022"/>
          </a:xfrm>
          <a:prstGeom prst="rect">
            <a:avLst/>
          </a:prstGeom>
        </p:spPr>
        <p:txBody>
          <a:bodyPr lIns="0" tIns="0" rIns="0" bIns="0" rtlCol="0" anchor="t">
            <a:spAutoFit/>
          </a:bodyPr>
          <a:lstStyle/>
          <a:p>
            <a:pPr algn="l">
              <a:lnSpc>
                <a:spcPts val="3875"/>
              </a:lnSpc>
            </a:pPr>
            <a:r>
              <a:rPr lang="en-US" sz="2375">
                <a:solidFill>
                  <a:srgbClr val="D9E1FF"/>
                </a:solidFill>
                <a:latin typeface="Arimo"/>
                <a:ea typeface="Arimo"/>
                <a:cs typeface="Arimo"/>
                <a:sym typeface="Arimo"/>
              </a:rPr>
              <a:t>To design and implement an internal network using Cisco devices, providing a secure and redundant infrastructure.</a:t>
            </a:r>
          </a:p>
        </p:txBody>
      </p:sp>
      <p:sp>
        <p:nvSpPr>
          <p:cNvPr id="9" name="TextBox 9"/>
          <p:cNvSpPr txBox="1"/>
          <p:nvPr/>
        </p:nvSpPr>
        <p:spPr>
          <a:xfrm>
            <a:off x="6759327" y="4059288"/>
            <a:ext cx="3630662" cy="492026"/>
          </a:xfrm>
          <a:prstGeom prst="rect">
            <a:avLst/>
          </a:prstGeom>
        </p:spPr>
        <p:txBody>
          <a:bodyPr lIns="0" tIns="0" rIns="0" bIns="0" rtlCol="0" anchor="t">
            <a:spAutoFit/>
          </a:bodyPr>
          <a:lstStyle/>
          <a:p>
            <a:pPr algn="l">
              <a:lnSpc>
                <a:spcPts val="3562"/>
              </a:lnSpc>
            </a:pPr>
            <a:r>
              <a:rPr lang="en-US" sz="2812" b="1">
                <a:solidFill>
                  <a:srgbClr val="FFFFFF"/>
                </a:solidFill>
                <a:latin typeface="Arimo Bold"/>
                <a:ea typeface="Arimo Bold"/>
                <a:cs typeface="Arimo Bold"/>
                <a:sym typeface="Arimo Bold"/>
              </a:rPr>
              <a:t>Key Components</a:t>
            </a:r>
          </a:p>
        </p:txBody>
      </p:sp>
      <p:sp>
        <p:nvSpPr>
          <p:cNvPr id="10" name="TextBox 10"/>
          <p:cNvSpPr txBox="1"/>
          <p:nvPr/>
        </p:nvSpPr>
        <p:spPr>
          <a:xfrm>
            <a:off x="6759327" y="4755059"/>
            <a:ext cx="4292501" cy="460375"/>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D9E1FF"/>
                </a:solidFill>
                <a:latin typeface="Arimo"/>
                <a:ea typeface="Arimo"/>
                <a:cs typeface="Arimo"/>
                <a:sym typeface="Arimo"/>
              </a:rPr>
              <a:t>1 ISP Router</a:t>
            </a:r>
          </a:p>
        </p:txBody>
      </p:sp>
      <p:sp>
        <p:nvSpPr>
          <p:cNvPr id="11" name="TextBox 11"/>
          <p:cNvSpPr txBox="1"/>
          <p:nvPr/>
        </p:nvSpPr>
        <p:spPr>
          <a:xfrm>
            <a:off x="6759327" y="5356771"/>
            <a:ext cx="4292501" cy="460375"/>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D9E1FF"/>
                </a:solidFill>
                <a:latin typeface="Arimo"/>
                <a:ea typeface="Arimo"/>
                <a:cs typeface="Arimo"/>
                <a:sym typeface="Arimo"/>
              </a:rPr>
              <a:t>2 Core MLS Switches (CSW)</a:t>
            </a:r>
          </a:p>
        </p:txBody>
      </p:sp>
      <p:sp>
        <p:nvSpPr>
          <p:cNvPr id="12" name="TextBox 12"/>
          <p:cNvSpPr txBox="1"/>
          <p:nvPr/>
        </p:nvSpPr>
        <p:spPr>
          <a:xfrm>
            <a:off x="6759327" y="5958482"/>
            <a:ext cx="4555008" cy="460375"/>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D9E1FF"/>
                </a:solidFill>
                <a:latin typeface="Arimo"/>
                <a:ea typeface="Arimo"/>
                <a:cs typeface="Arimo"/>
                <a:sym typeface="Arimo"/>
              </a:rPr>
              <a:t>2 Distribution Switches (DSW)</a:t>
            </a:r>
          </a:p>
        </p:txBody>
      </p:sp>
      <p:sp>
        <p:nvSpPr>
          <p:cNvPr id="13" name="TextBox 13"/>
          <p:cNvSpPr txBox="1"/>
          <p:nvPr/>
        </p:nvSpPr>
        <p:spPr>
          <a:xfrm>
            <a:off x="6759327" y="6560195"/>
            <a:ext cx="4292501" cy="598586"/>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D9E1FF"/>
                </a:solidFill>
                <a:latin typeface="Arimo"/>
                <a:ea typeface="Arimo"/>
                <a:cs typeface="Arimo"/>
                <a:sym typeface="Arimo"/>
              </a:rPr>
              <a:t>4 Access Switches (ASW)</a:t>
            </a:r>
          </a:p>
        </p:txBody>
      </p:sp>
      <p:sp>
        <p:nvSpPr>
          <p:cNvPr id="14" name="TextBox 14"/>
          <p:cNvSpPr txBox="1"/>
          <p:nvPr/>
        </p:nvSpPr>
        <p:spPr>
          <a:xfrm>
            <a:off x="6759327" y="7161908"/>
            <a:ext cx="4292501" cy="598586"/>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D9E1FF"/>
                </a:solidFill>
                <a:latin typeface="Arimo"/>
                <a:ea typeface="Arimo"/>
                <a:cs typeface="Arimo"/>
                <a:sym typeface="Arimo"/>
              </a:rPr>
              <a:t>32 PCs, 1 Server</a:t>
            </a:r>
          </a:p>
        </p:txBody>
      </p:sp>
      <p:sp>
        <p:nvSpPr>
          <p:cNvPr id="15" name="TextBox 15"/>
          <p:cNvSpPr txBox="1"/>
          <p:nvPr/>
        </p:nvSpPr>
        <p:spPr>
          <a:xfrm>
            <a:off x="12307789" y="4059288"/>
            <a:ext cx="3630662" cy="492026"/>
          </a:xfrm>
          <a:prstGeom prst="rect">
            <a:avLst/>
          </a:prstGeom>
        </p:spPr>
        <p:txBody>
          <a:bodyPr lIns="0" tIns="0" rIns="0" bIns="0" rtlCol="0" anchor="t">
            <a:spAutoFit/>
          </a:bodyPr>
          <a:lstStyle/>
          <a:p>
            <a:pPr algn="l">
              <a:lnSpc>
                <a:spcPts val="3562"/>
              </a:lnSpc>
            </a:pPr>
            <a:r>
              <a:rPr lang="en-US" sz="2812" b="1">
                <a:solidFill>
                  <a:srgbClr val="FFFFFF"/>
                </a:solidFill>
                <a:latin typeface="Arimo Bold"/>
                <a:ea typeface="Arimo Bold"/>
                <a:cs typeface="Arimo Bold"/>
                <a:sym typeface="Arimo Bold"/>
              </a:rPr>
              <a:t>Network Design</a:t>
            </a:r>
          </a:p>
        </p:txBody>
      </p:sp>
      <p:sp>
        <p:nvSpPr>
          <p:cNvPr id="16" name="TextBox 16"/>
          <p:cNvSpPr txBox="1"/>
          <p:nvPr/>
        </p:nvSpPr>
        <p:spPr>
          <a:xfrm>
            <a:off x="12307789" y="4755059"/>
            <a:ext cx="4786164" cy="2080022"/>
          </a:xfrm>
          <a:prstGeom prst="rect">
            <a:avLst/>
          </a:prstGeom>
        </p:spPr>
        <p:txBody>
          <a:bodyPr lIns="0" tIns="0" rIns="0" bIns="0" rtlCol="0" anchor="t">
            <a:spAutoFit/>
          </a:bodyPr>
          <a:lstStyle/>
          <a:p>
            <a:pPr algn="l">
              <a:lnSpc>
                <a:spcPts val="3875"/>
              </a:lnSpc>
            </a:pPr>
            <a:r>
              <a:rPr lang="en-US" sz="2375">
                <a:solidFill>
                  <a:srgbClr val="D9E1FF"/>
                </a:solidFill>
                <a:latin typeface="Arimo"/>
                <a:ea typeface="Arimo"/>
                <a:cs typeface="Arimo"/>
                <a:sym typeface="Arimo"/>
              </a:rPr>
              <a:t>The network design utilizes Cisco Packet Tracer for simulation and visualization of the network configuration.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084777" y="381000"/>
            <a:ext cx="10996207" cy="1257300"/>
          </a:xfrm>
          <a:prstGeom prst="rect">
            <a:avLst/>
          </a:prstGeom>
        </p:spPr>
        <p:txBody>
          <a:bodyPr lIns="0" tIns="0" rIns="0" bIns="0" rtlCol="0" anchor="t">
            <a:spAutoFit/>
          </a:bodyPr>
          <a:lstStyle/>
          <a:p>
            <a:pPr marL="0" lvl="0" indent="0" algn="ctr">
              <a:lnSpc>
                <a:spcPts val="9600"/>
              </a:lnSpc>
              <a:spcBef>
                <a:spcPct val="0"/>
              </a:spcBef>
            </a:pPr>
            <a:r>
              <a:rPr lang="en-US" sz="8000" b="1">
                <a:solidFill>
                  <a:srgbClr val="FFFFFF"/>
                </a:solidFill>
                <a:latin typeface="Arimo Bold"/>
                <a:ea typeface="Arimo Bold"/>
                <a:cs typeface="Arimo Bold"/>
                <a:sym typeface="Arimo Bold"/>
              </a:rPr>
              <a:t>Project Scope</a:t>
            </a:r>
          </a:p>
        </p:txBody>
      </p:sp>
      <p:sp>
        <p:nvSpPr>
          <p:cNvPr id="3" name="TextBox 3"/>
          <p:cNvSpPr txBox="1"/>
          <p:nvPr/>
        </p:nvSpPr>
        <p:spPr>
          <a:xfrm>
            <a:off x="1028700" y="7975698"/>
            <a:ext cx="4834338" cy="926465"/>
          </a:xfrm>
          <a:prstGeom prst="rect">
            <a:avLst/>
          </a:prstGeom>
        </p:spPr>
        <p:txBody>
          <a:bodyPr lIns="0" tIns="0" rIns="0" bIns="0" rtlCol="0" anchor="t">
            <a:spAutoFit/>
          </a:bodyPr>
          <a:lstStyle/>
          <a:p>
            <a:pPr marL="0" lvl="0" indent="0" algn="ctr">
              <a:lnSpc>
                <a:spcPts val="3640"/>
              </a:lnSpc>
              <a:spcBef>
                <a:spcPct val="0"/>
              </a:spcBef>
            </a:pPr>
            <a:r>
              <a:rPr lang="en-US" sz="2800" b="1" u="none">
                <a:solidFill>
                  <a:srgbClr val="FFFFFF"/>
                </a:solidFill>
                <a:latin typeface="Arimo Bold"/>
                <a:ea typeface="Arimo Bold"/>
                <a:cs typeface="Arimo Bold"/>
                <a:sym typeface="Arimo Bold"/>
              </a:rPr>
              <a:t>Write your topic</a:t>
            </a:r>
          </a:p>
          <a:p>
            <a:pPr marL="0" lvl="0" indent="0" algn="ctr">
              <a:lnSpc>
                <a:spcPts val="3640"/>
              </a:lnSpc>
              <a:spcBef>
                <a:spcPct val="0"/>
              </a:spcBef>
            </a:pPr>
            <a:r>
              <a:rPr lang="en-US" sz="2800" b="1" u="none">
                <a:solidFill>
                  <a:srgbClr val="FFFFFF"/>
                </a:solidFill>
                <a:latin typeface="Arimo Bold"/>
                <a:ea typeface="Arimo Bold"/>
                <a:cs typeface="Arimo Bold"/>
                <a:sym typeface="Arimo Bold"/>
              </a:rPr>
              <a:t>or idea</a:t>
            </a:r>
          </a:p>
        </p:txBody>
      </p:sp>
      <p:sp>
        <p:nvSpPr>
          <p:cNvPr id="4" name="TextBox 4"/>
          <p:cNvSpPr txBox="1"/>
          <p:nvPr/>
        </p:nvSpPr>
        <p:spPr>
          <a:xfrm>
            <a:off x="6726831" y="7975698"/>
            <a:ext cx="4834338" cy="926465"/>
          </a:xfrm>
          <a:prstGeom prst="rect">
            <a:avLst/>
          </a:prstGeom>
        </p:spPr>
        <p:txBody>
          <a:bodyPr lIns="0" tIns="0" rIns="0" bIns="0" rtlCol="0" anchor="t">
            <a:spAutoFit/>
          </a:bodyPr>
          <a:lstStyle/>
          <a:p>
            <a:pPr marL="0" lvl="0" indent="0" algn="ctr">
              <a:lnSpc>
                <a:spcPts val="3640"/>
              </a:lnSpc>
              <a:spcBef>
                <a:spcPct val="0"/>
              </a:spcBef>
            </a:pPr>
            <a:r>
              <a:rPr lang="en-US" sz="2800" b="1" u="none">
                <a:solidFill>
                  <a:srgbClr val="FFFFFF"/>
                </a:solidFill>
                <a:latin typeface="Arimo Bold"/>
                <a:ea typeface="Arimo Bold"/>
                <a:cs typeface="Arimo Bold"/>
                <a:sym typeface="Arimo Bold"/>
              </a:rPr>
              <a:t>Write your topic</a:t>
            </a:r>
          </a:p>
          <a:p>
            <a:pPr marL="0" lvl="0" indent="0" algn="ctr">
              <a:lnSpc>
                <a:spcPts val="3640"/>
              </a:lnSpc>
              <a:spcBef>
                <a:spcPct val="0"/>
              </a:spcBef>
            </a:pPr>
            <a:r>
              <a:rPr lang="en-US" sz="2800" b="1" u="none">
                <a:solidFill>
                  <a:srgbClr val="FFFFFF"/>
                </a:solidFill>
                <a:latin typeface="Arimo Bold"/>
                <a:ea typeface="Arimo Bold"/>
                <a:cs typeface="Arimo Bold"/>
                <a:sym typeface="Arimo Bold"/>
              </a:rPr>
              <a:t>or idea</a:t>
            </a:r>
          </a:p>
        </p:txBody>
      </p:sp>
      <p:sp>
        <p:nvSpPr>
          <p:cNvPr id="5" name="TextBox 5"/>
          <p:cNvSpPr txBox="1"/>
          <p:nvPr/>
        </p:nvSpPr>
        <p:spPr>
          <a:xfrm>
            <a:off x="12424962" y="7975698"/>
            <a:ext cx="4834338" cy="926465"/>
          </a:xfrm>
          <a:prstGeom prst="rect">
            <a:avLst/>
          </a:prstGeom>
        </p:spPr>
        <p:txBody>
          <a:bodyPr lIns="0" tIns="0" rIns="0" bIns="0" rtlCol="0" anchor="t">
            <a:spAutoFit/>
          </a:bodyPr>
          <a:lstStyle/>
          <a:p>
            <a:pPr marL="0" lvl="0" indent="0" algn="ctr">
              <a:lnSpc>
                <a:spcPts val="3640"/>
              </a:lnSpc>
              <a:spcBef>
                <a:spcPct val="0"/>
              </a:spcBef>
            </a:pPr>
            <a:r>
              <a:rPr lang="en-US" sz="2800" b="1" u="none">
                <a:solidFill>
                  <a:srgbClr val="FFFFFF"/>
                </a:solidFill>
                <a:latin typeface="Arimo Bold"/>
                <a:ea typeface="Arimo Bold"/>
                <a:cs typeface="Arimo Bold"/>
                <a:sym typeface="Arimo Bold"/>
              </a:rPr>
              <a:t>Write your topic</a:t>
            </a:r>
          </a:p>
          <a:p>
            <a:pPr marL="0" lvl="0" indent="0" algn="ctr">
              <a:lnSpc>
                <a:spcPts val="3640"/>
              </a:lnSpc>
              <a:spcBef>
                <a:spcPct val="0"/>
              </a:spcBef>
            </a:pPr>
            <a:r>
              <a:rPr lang="en-US" sz="2800" b="1" u="none">
                <a:solidFill>
                  <a:srgbClr val="FFFFFF"/>
                </a:solidFill>
                <a:latin typeface="Arimo Bold"/>
                <a:ea typeface="Arimo Bold"/>
                <a:cs typeface="Arimo Bold"/>
                <a:sym typeface="Arimo Bold"/>
              </a:rPr>
              <a:t>or idea</a:t>
            </a:r>
          </a:p>
        </p:txBody>
      </p:sp>
      <p:grpSp>
        <p:nvGrpSpPr>
          <p:cNvPr id="6" name="Group 6"/>
          <p:cNvGrpSpPr/>
          <p:nvPr/>
        </p:nvGrpSpPr>
        <p:grpSpPr>
          <a:xfrm>
            <a:off x="1650862" y="3973948"/>
            <a:ext cx="3590014" cy="3590014"/>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sp>
      </p:grpSp>
      <p:grpSp>
        <p:nvGrpSpPr>
          <p:cNvPr id="8" name="Group 8"/>
          <p:cNvGrpSpPr/>
          <p:nvPr/>
        </p:nvGrpSpPr>
        <p:grpSpPr>
          <a:xfrm>
            <a:off x="7348993" y="3973948"/>
            <a:ext cx="3590014" cy="3590014"/>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sp>
      </p:grpSp>
      <p:grpSp>
        <p:nvGrpSpPr>
          <p:cNvPr id="10" name="Group 10"/>
          <p:cNvGrpSpPr/>
          <p:nvPr/>
        </p:nvGrpSpPr>
        <p:grpSpPr>
          <a:xfrm>
            <a:off x="13047124" y="3973948"/>
            <a:ext cx="3590014" cy="3590014"/>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sp>
      </p:grpSp>
      <p:grpSp>
        <p:nvGrpSpPr>
          <p:cNvPr id="12" name="Group 12"/>
          <p:cNvGrpSpPr/>
          <p:nvPr/>
        </p:nvGrpSpPr>
        <p:grpSpPr>
          <a:xfrm>
            <a:off x="0" y="0"/>
            <a:ext cx="18288000" cy="10287000"/>
            <a:chOff x="0" y="0"/>
            <a:chExt cx="24384000" cy="13716000"/>
          </a:xfrm>
        </p:grpSpPr>
        <p:sp>
          <p:nvSpPr>
            <p:cNvPr id="13" name="Freeform 1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A33"/>
            </a:solidFill>
          </p:spPr>
        </p:sp>
      </p:grpSp>
      <p:sp>
        <p:nvSpPr>
          <p:cNvPr id="14" name="TextBox 14"/>
          <p:cNvSpPr txBox="1"/>
          <p:nvPr/>
        </p:nvSpPr>
        <p:spPr>
          <a:xfrm>
            <a:off x="1028700" y="2068092"/>
            <a:ext cx="16230600" cy="6969336"/>
          </a:xfrm>
          <a:prstGeom prst="rect">
            <a:avLst/>
          </a:prstGeom>
        </p:spPr>
        <p:txBody>
          <a:bodyPr lIns="0" tIns="0" rIns="0" bIns="0" rtlCol="0" anchor="t">
            <a:spAutoFit/>
          </a:bodyPr>
          <a:lstStyle/>
          <a:p>
            <a:pPr marL="0" lvl="0" indent="0" algn="just">
              <a:lnSpc>
                <a:spcPts val="3293"/>
              </a:lnSpc>
              <a:spcBef>
                <a:spcPct val="0"/>
              </a:spcBef>
            </a:pPr>
            <a:r>
              <a:rPr lang="en-US" sz="2600" b="1">
                <a:solidFill>
                  <a:srgbClr val="D9E1FF"/>
                </a:solidFill>
                <a:latin typeface="Arimo Bold"/>
                <a:ea typeface="Arimo Bold"/>
                <a:cs typeface="Arimo Bold"/>
                <a:sym typeface="Arimo Bold"/>
              </a:rPr>
              <a:t>The project aims to design and establish a robust, secure, and scalable network with redundancy and internet access for a single-site location.</a:t>
            </a:r>
          </a:p>
          <a:p>
            <a:pPr marL="0" lvl="0" indent="0" algn="just">
              <a:lnSpc>
                <a:spcPts val="3291"/>
              </a:lnSpc>
              <a:spcBef>
                <a:spcPct val="0"/>
              </a:spcBef>
            </a:pPr>
            <a:endParaRPr lang="en-US" sz="2600" b="1">
              <a:solidFill>
                <a:srgbClr val="D9E1FF"/>
              </a:solidFill>
              <a:latin typeface="Arimo Bold"/>
              <a:ea typeface="Arimo Bold"/>
              <a:cs typeface="Arimo Bold"/>
              <a:sym typeface="Arimo Bold"/>
            </a:endParaRPr>
          </a:p>
          <a:p>
            <a:pPr marL="0" lvl="0" indent="0" algn="just">
              <a:lnSpc>
                <a:spcPts val="3293"/>
              </a:lnSpc>
              <a:spcBef>
                <a:spcPct val="0"/>
              </a:spcBef>
            </a:pPr>
            <a:r>
              <a:rPr lang="en-US" sz="2600" b="1">
                <a:solidFill>
                  <a:srgbClr val="D9E1FF"/>
                </a:solidFill>
                <a:latin typeface="Arimo Bold"/>
                <a:ea typeface="Arimo Bold"/>
                <a:cs typeface="Arimo Bold"/>
                <a:sym typeface="Arimo Bold"/>
              </a:rPr>
              <a:t>Primary Goals:</a:t>
            </a:r>
          </a:p>
          <a:p>
            <a:pPr marL="0" lvl="0" indent="0" algn="just">
              <a:lnSpc>
                <a:spcPts val="3293"/>
              </a:lnSpc>
              <a:spcBef>
                <a:spcPct val="0"/>
              </a:spcBef>
            </a:pPr>
            <a:endParaRPr lang="en-US" sz="2600" b="1">
              <a:solidFill>
                <a:srgbClr val="D9E1FF"/>
              </a:solidFill>
              <a:latin typeface="Arimo Bold"/>
              <a:ea typeface="Arimo Bold"/>
              <a:cs typeface="Arimo Bold"/>
              <a:sym typeface="Arimo Bold"/>
            </a:endParaRPr>
          </a:p>
          <a:p>
            <a:pPr marL="561341" lvl="1" indent="-280670" algn="just">
              <a:lnSpc>
                <a:spcPts val="3293"/>
              </a:lnSpc>
              <a:spcBef>
                <a:spcPct val="0"/>
              </a:spcBef>
              <a:buFont typeface="Arial"/>
              <a:buChar char="•"/>
            </a:pPr>
            <a:r>
              <a:rPr lang="en-US" sz="2600" b="1">
                <a:solidFill>
                  <a:srgbClr val="D9E1FF"/>
                </a:solidFill>
                <a:latin typeface="Arimo Bold"/>
                <a:ea typeface="Arimo Bold"/>
                <a:cs typeface="Arimo Bold"/>
                <a:sym typeface="Arimo Bold"/>
              </a:rPr>
              <a:t>Scalable Network Architecture: </a:t>
            </a:r>
            <a:r>
              <a:rPr lang="en-US" sz="2600">
                <a:solidFill>
                  <a:srgbClr val="D9E1FF"/>
                </a:solidFill>
                <a:latin typeface="Arimo"/>
                <a:ea typeface="Arimo"/>
                <a:cs typeface="Arimo"/>
                <a:sym typeface="Arimo"/>
              </a:rPr>
              <a:t>Create a modular network that accommodates future growth and device expansion.</a:t>
            </a:r>
          </a:p>
          <a:p>
            <a:pPr marL="561341" lvl="1" indent="-280670" algn="just">
              <a:lnSpc>
                <a:spcPts val="3293"/>
              </a:lnSpc>
              <a:spcBef>
                <a:spcPct val="0"/>
              </a:spcBef>
              <a:buFont typeface="Arial"/>
              <a:buChar char="•"/>
            </a:pPr>
            <a:r>
              <a:rPr lang="en-US" sz="2600" b="1">
                <a:solidFill>
                  <a:srgbClr val="D9E1FF"/>
                </a:solidFill>
                <a:latin typeface="Arimo Bold"/>
                <a:ea typeface="Arimo Bold"/>
                <a:cs typeface="Arimo Bold"/>
                <a:sym typeface="Arimo Bold"/>
              </a:rPr>
              <a:t>Reliable Connectivity: </a:t>
            </a:r>
            <a:r>
              <a:rPr lang="en-US" sz="2600">
                <a:solidFill>
                  <a:srgbClr val="D9E1FF"/>
                </a:solidFill>
                <a:latin typeface="Arimo"/>
                <a:ea typeface="Arimo"/>
                <a:cs typeface="Arimo"/>
                <a:sym typeface="Arimo"/>
              </a:rPr>
              <a:t>Provide stable, high-performance connectivity through redundant links and failover mechanisms.</a:t>
            </a:r>
          </a:p>
          <a:p>
            <a:pPr marL="561341" lvl="1" indent="-280670" algn="just">
              <a:lnSpc>
                <a:spcPts val="3293"/>
              </a:lnSpc>
              <a:spcBef>
                <a:spcPct val="0"/>
              </a:spcBef>
              <a:buFont typeface="Arial"/>
              <a:buChar char="•"/>
            </a:pPr>
            <a:r>
              <a:rPr lang="en-US" sz="2600" b="1">
                <a:solidFill>
                  <a:srgbClr val="D9E1FF"/>
                </a:solidFill>
                <a:latin typeface="Arimo Bold"/>
                <a:ea typeface="Arimo Bold"/>
                <a:cs typeface="Arimo Bold"/>
                <a:sym typeface="Arimo Bold"/>
              </a:rPr>
              <a:t>Secure Access: </a:t>
            </a:r>
            <a:r>
              <a:rPr lang="en-US" sz="2600">
                <a:solidFill>
                  <a:srgbClr val="D9E1FF"/>
                </a:solidFill>
                <a:latin typeface="Arimo"/>
                <a:ea typeface="Arimo"/>
                <a:cs typeface="Arimo"/>
                <a:sym typeface="Arimo"/>
              </a:rPr>
              <a:t>Utilize VLANs, Port security, Bpdu guard, and Acl.</a:t>
            </a:r>
          </a:p>
          <a:p>
            <a:pPr marL="561341" lvl="1" indent="-280670" algn="just">
              <a:lnSpc>
                <a:spcPts val="3293"/>
              </a:lnSpc>
              <a:spcBef>
                <a:spcPct val="0"/>
              </a:spcBef>
              <a:buFont typeface="Arial"/>
              <a:buChar char="•"/>
            </a:pPr>
            <a:r>
              <a:rPr lang="en-US" sz="2600" b="1">
                <a:solidFill>
                  <a:srgbClr val="D9E1FF"/>
                </a:solidFill>
                <a:latin typeface="Arimo Bold"/>
                <a:ea typeface="Arimo Bold"/>
                <a:cs typeface="Arimo Bold"/>
                <a:sym typeface="Arimo Bold"/>
              </a:rPr>
              <a:t>Inter-VLAN Routing: </a:t>
            </a:r>
            <a:r>
              <a:rPr lang="en-US" sz="2600">
                <a:solidFill>
                  <a:srgbClr val="D9E1FF"/>
                </a:solidFill>
                <a:latin typeface="Arimo"/>
                <a:ea typeface="Arimo"/>
                <a:cs typeface="Arimo"/>
                <a:sym typeface="Arimo"/>
              </a:rPr>
              <a:t>Facilitate communication between VLANs using Layer 3 devices.</a:t>
            </a:r>
          </a:p>
          <a:p>
            <a:pPr marL="561341" lvl="1" indent="-280670" algn="just">
              <a:lnSpc>
                <a:spcPts val="3291"/>
              </a:lnSpc>
              <a:spcBef>
                <a:spcPct val="0"/>
              </a:spcBef>
              <a:buFont typeface="Arial"/>
              <a:buChar char="•"/>
            </a:pPr>
            <a:r>
              <a:rPr lang="en-US" sz="2600" b="1">
                <a:solidFill>
                  <a:srgbClr val="D9E1FF"/>
                </a:solidFill>
                <a:latin typeface="Arimo Bold"/>
                <a:ea typeface="Arimo Bold"/>
                <a:cs typeface="Arimo Bold"/>
                <a:sym typeface="Arimo Bold"/>
              </a:rPr>
              <a:t>Internet Access: </a:t>
            </a:r>
            <a:r>
              <a:rPr lang="en-US" sz="2600">
                <a:solidFill>
                  <a:srgbClr val="D9E1FF"/>
                </a:solidFill>
                <a:latin typeface="Arimo"/>
                <a:ea typeface="Arimo"/>
                <a:cs typeface="Arimo"/>
                <a:sym typeface="Arimo"/>
              </a:rPr>
              <a:t>Offer high-speed, secure internet connectivity with redundancy to ensure continuous service.</a:t>
            </a:r>
          </a:p>
          <a:p>
            <a:pPr marL="561341" lvl="1" indent="-280670" algn="just">
              <a:lnSpc>
                <a:spcPts val="3291"/>
              </a:lnSpc>
              <a:spcBef>
                <a:spcPct val="0"/>
              </a:spcBef>
              <a:buFont typeface="Arial"/>
              <a:buChar char="•"/>
            </a:pPr>
            <a:r>
              <a:rPr lang="en-US" sz="2600" b="1">
                <a:solidFill>
                  <a:srgbClr val="D9E1FF"/>
                </a:solidFill>
                <a:latin typeface="Arimo Bold"/>
                <a:ea typeface="Arimo Bold"/>
                <a:cs typeface="Arimo Bold"/>
                <a:sym typeface="Arimo Bold"/>
              </a:rPr>
              <a:t>Network Services: </a:t>
            </a:r>
            <a:r>
              <a:rPr lang="en-US" sz="2600">
                <a:solidFill>
                  <a:srgbClr val="D9E1FF"/>
                </a:solidFill>
                <a:latin typeface="Arimo"/>
                <a:ea typeface="Arimo"/>
                <a:cs typeface="Arimo"/>
                <a:sym typeface="Arimo"/>
              </a:rPr>
              <a:t>Deploy essential services such as DHCP for dynamic IP addressing, TFTP for file transfers, and Syslog for centralized logging and monitoring.</a:t>
            </a:r>
          </a:p>
          <a:p>
            <a:pPr algn="just">
              <a:lnSpc>
                <a:spcPts val="3291"/>
              </a:lnSpc>
              <a:spcBef>
                <a:spcPct val="0"/>
              </a:spcBef>
            </a:pPr>
            <a:endParaRPr lang="en-US" sz="2600">
              <a:solidFill>
                <a:srgbClr val="D9E1FF"/>
              </a:solidFill>
              <a:latin typeface="Arimo"/>
              <a:ea typeface="Arimo"/>
              <a:cs typeface="Arimo"/>
              <a:sym typeface="Arimo"/>
            </a:endParaRPr>
          </a:p>
          <a:p>
            <a:pPr algn="just">
              <a:lnSpc>
                <a:spcPts val="3293"/>
              </a:lnSpc>
              <a:spcBef>
                <a:spcPct val="0"/>
              </a:spcBef>
            </a:pPr>
            <a:r>
              <a:rPr lang="en-US" sz="2600" b="1">
                <a:solidFill>
                  <a:srgbClr val="D9E1FF"/>
                </a:solidFill>
                <a:latin typeface="Arimo Bold"/>
                <a:ea typeface="Arimo Bold"/>
                <a:cs typeface="Arimo Bold"/>
                <a:sym typeface="Arimo Bold"/>
              </a:rPr>
              <a:t>This network will guarantee reliable, secure, and scalable operations for the organization.</a:t>
            </a:r>
          </a:p>
        </p:txBody>
      </p:sp>
      <p:sp>
        <p:nvSpPr>
          <p:cNvPr id="15" name="TextBox 15"/>
          <p:cNvSpPr txBox="1"/>
          <p:nvPr/>
        </p:nvSpPr>
        <p:spPr>
          <a:xfrm>
            <a:off x="-1432555" y="818520"/>
            <a:ext cx="11737925" cy="667427"/>
          </a:xfrm>
          <a:prstGeom prst="rect">
            <a:avLst/>
          </a:prstGeom>
        </p:spPr>
        <p:txBody>
          <a:bodyPr lIns="0" tIns="0" rIns="0" bIns="0" rtlCol="0" anchor="t">
            <a:spAutoFit/>
          </a:bodyPr>
          <a:lstStyle/>
          <a:p>
            <a:pPr algn="r">
              <a:lnSpc>
                <a:spcPts val="5589"/>
              </a:lnSpc>
              <a:spcBef>
                <a:spcPct val="0"/>
              </a:spcBef>
            </a:pPr>
            <a:r>
              <a:rPr lang="en-US" sz="4412" b="1" dirty="0">
                <a:solidFill>
                  <a:srgbClr val="FFFFFF"/>
                </a:solidFill>
                <a:latin typeface="Arimo Bold"/>
                <a:ea typeface="Arimo Bold"/>
                <a:cs typeface="Arimo Bold"/>
                <a:sym typeface="Arimo Bold"/>
              </a:rPr>
              <a:t>Project </a:t>
            </a:r>
            <a:r>
              <a:rPr lang="en-US" sz="4412" b="1" dirty="0" smtClean="0">
                <a:solidFill>
                  <a:srgbClr val="FFFFFF"/>
                </a:solidFill>
                <a:latin typeface="Arimo Bold"/>
                <a:ea typeface="Arimo Bold"/>
                <a:cs typeface="Arimo Bold"/>
                <a:sym typeface="Arimo Bold"/>
              </a:rPr>
              <a:t>Scope</a:t>
            </a:r>
            <a:endParaRPr lang="en-US" sz="4412" b="1" dirty="0">
              <a:solidFill>
                <a:srgbClr val="FFFFFF"/>
              </a:solidFill>
              <a:latin typeface="Arimo Bold"/>
              <a:ea typeface="Arimo Bold"/>
              <a:cs typeface="Arimo Bold"/>
              <a:sym typeface="Arimo 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50D48"/>
            </a:solidFill>
          </p:spPr>
        </p:sp>
      </p:grpSp>
      <p:grpSp>
        <p:nvGrpSpPr>
          <p:cNvPr id="4" name="Group 4"/>
          <p:cNvGrpSpPr/>
          <p:nvPr/>
        </p:nvGrpSpPr>
        <p:grpSpPr>
          <a:xfrm>
            <a:off x="-116678" y="-116678"/>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A33"/>
            </a:solidFill>
          </p:spPr>
        </p:sp>
      </p:grpSp>
      <p:sp>
        <p:nvSpPr>
          <p:cNvPr id="6" name="Freeform 6"/>
          <p:cNvSpPr/>
          <p:nvPr/>
        </p:nvSpPr>
        <p:spPr>
          <a:xfrm>
            <a:off x="0" y="2628900"/>
            <a:ext cx="18288000" cy="7658100"/>
          </a:xfrm>
          <a:custGeom>
            <a:avLst/>
            <a:gdLst/>
            <a:ahLst/>
            <a:cxnLst/>
            <a:rect l="l" t="t" r="r" b="b"/>
            <a:pathLst>
              <a:path w="18288000" h="7658100">
                <a:moveTo>
                  <a:pt x="0" y="0"/>
                </a:moveTo>
                <a:lnTo>
                  <a:pt x="18288000" y="0"/>
                </a:lnTo>
                <a:lnTo>
                  <a:pt x="18288000" y="7658100"/>
                </a:lnTo>
                <a:lnTo>
                  <a:pt x="0" y="7658100"/>
                </a:lnTo>
                <a:lnTo>
                  <a:pt x="0" y="0"/>
                </a:lnTo>
                <a:close/>
              </a:path>
            </a:pathLst>
          </a:custGeom>
          <a:blipFill>
            <a:blip r:embed="rId3"/>
            <a:stretch>
              <a:fillRect/>
            </a:stretch>
          </a:blipFill>
        </p:spPr>
      </p:sp>
      <p:sp>
        <p:nvSpPr>
          <p:cNvPr id="7" name="TextBox 7"/>
          <p:cNvSpPr txBox="1"/>
          <p:nvPr/>
        </p:nvSpPr>
        <p:spPr>
          <a:xfrm>
            <a:off x="1617629" y="1181100"/>
            <a:ext cx="14819387" cy="815097"/>
          </a:xfrm>
          <a:prstGeom prst="rect">
            <a:avLst/>
          </a:prstGeom>
        </p:spPr>
        <p:txBody>
          <a:bodyPr lIns="0" tIns="0" rIns="0" bIns="0" rtlCol="0" anchor="t">
            <a:spAutoFit/>
          </a:bodyPr>
          <a:lstStyle/>
          <a:p>
            <a:pPr marL="0" lvl="0" indent="0" algn="ctr">
              <a:lnSpc>
                <a:spcPts val="5754"/>
              </a:lnSpc>
              <a:spcBef>
                <a:spcPct val="0"/>
              </a:spcBef>
            </a:pPr>
            <a:r>
              <a:rPr lang="en-US" sz="6393" b="1">
                <a:solidFill>
                  <a:srgbClr val="FFFFFF"/>
                </a:solidFill>
                <a:latin typeface="Arimo Bold"/>
                <a:ea typeface="Arimo Bold"/>
                <a:cs typeface="Arimo Bold"/>
                <a:sym typeface="Arimo Bold"/>
              </a:rPr>
              <a:t>Network Topology</a:t>
            </a:r>
          </a:p>
        </p:txBody>
      </p:sp>
      <p:sp>
        <p:nvSpPr>
          <p:cNvPr id="8" name="TextBox 8"/>
          <p:cNvSpPr txBox="1"/>
          <p:nvPr/>
        </p:nvSpPr>
        <p:spPr>
          <a:xfrm>
            <a:off x="9955361" y="3597297"/>
            <a:ext cx="2187575" cy="407457"/>
          </a:xfrm>
          <a:prstGeom prst="rect">
            <a:avLst/>
          </a:prstGeom>
        </p:spPr>
        <p:txBody>
          <a:bodyPr lIns="0" tIns="0" rIns="0" bIns="0" rtlCol="0" anchor="t">
            <a:spAutoFit/>
          </a:bodyPr>
          <a:lstStyle/>
          <a:p>
            <a:pPr algn="ctr">
              <a:lnSpc>
                <a:spcPts val="3166"/>
              </a:lnSpc>
              <a:spcBef>
                <a:spcPct val="0"/>
              </a:spcBef>
            </a:pPr>
            <a:r>
              <a:rPr lang="en-US" sz="2499" b="1">
                <a:solidFill>
                  <a:srgbClr val="2B2952"/>
                </a:solidFill>
                <a:latin typeface="Arimo Bold"/>
                <a:ea typeface="Arimo Bold"/>
                <a:cs typeface="Arimo Bold"/>
                <a:sym typeface="Arimo Bold"/>
              </a:rPr>
              <a:t>Core Switches</a:t>
            </a:r>
          </a:p>
        </p:txBody>
      </p:sp>
      <p:sp>
        <p:nvSpPr>
          <p:cNvPr id="9" name="TextBox 9"/>
          <p:cNvSpPr txBox="1"/>
          <p:nvPr/>
        </p:nvSpPr>
        <p:spPr>
          <a:xfrm>
            <a:off x="9955361" y="4998247"/>
            <a:ext cx="3245247" cy="407457"/>
          </a:xfrm>
          <a:prstGeom prst="rect">
            <a:avLst/>
          </a:prstGeom>
        </p:spPr>
        <p:txBody>
          <a:bodyPr lIns="0" tIns="0" rIns="0" bIns="0" rtlCol="0" anchor="t">
            <a:spAutoFit/>
          </a:bodyPr>
          <a:lstStyle/>
          <a:p>
            <a:pPr algn="ctr">
              <a:lnSpc>
                <a:spcPts val="3166"/>
              </a:lnSpc>
              <a:spcBef>
                <a:spcPct val="0"/>
              </a:spcBef>
            </a:pPr>
            <a:r>
              <a:rPr lang="en-US" sz="2499" b="1">
                <a:solidFill>
                  <a:srgbClr val="2B2952"/>
                </a:solidFill>
                <a:latin typeface="Arimo Bold"/>
                <a:ea typeface="Arimo Bold"/>
                <a:cs typeface="Arimo Bold"/>
                <a:sym typeface="Arimo Bold"/>
              </a:rPr>
              <a:t>Distribution Switches</a:t>
            </a:r>
          </a:p>
        </p:txBody>
      </p:sp>
      <p:sp>
        <p:nvSpPr>
          <p:cNvPr id="10" name="TextBox 10"/>
          <p:cNvSpPr txBox="1"/>
          <p:nvPr/>
        </p:nvSpPr>
        <p:spPr>
          <a:xfrm>
            <a:off x="13843335" y="6803749"/>
            <a:ext cx="2898874" cy="461961"/>
          </a:xfrm>
          <a:prstGeom prst="rect">
            <a:avLst/>
          </a:prstGeom>
        </p:spPr>
        <p:txBody>
          <a:bodyPr lIns="0" tIns="0" rIns="0" bIns="0" rtlCol="0" anchor="t">
            <a:spAutoFit/>
          </a:bodyPr>
          <a:lstStyle/>
          <a:p>
            <a:pPr algn="ctr">
              <a:lnSpc>
                <a:spcPts val="3562"/>
              </a:lnSpc>
              <a:spcBef>
                <a:spcPct val="0"/>
              </a:spcBef>
            </a:pPr>
            <a:r>
              <a:rPr lang="en-US" sz="2812" b="1">
                <a:solidFill>
                  <a:srgbClr val="2B2952"/>
                </a:solidFill>
                <a:latin typeface="Arimo Bold"/>
                <a:ea typeface="Arimo Bold"/>
                <a:cs typeface="Arimo Bold"/>
                <a:sym typeface="Arimo Bold"/>
              </a:rPr>
              <a:t>Access Switches</a:t>
            </a:r>
          </a:p>
        </p:txBody>
      </p:sp>
      <p:sp>
        <p:nvSpPr>
          <p:cNvPr id="11" name="TextBox 11"/>
          <p:cNvSpPr txBox="1"/>
          <p:nvPr/>
        </p:nvSpPr>
        <p:spPr>
          <a:xfrm>
            <a:off x="8332639" y="2635459"/>
            <a:ext cx="1622723" cy="407457"/>
          </a:xfrm>
          <a:prstGeom prst="rect">
            <a:avLst/>
          </a:prstGeom>
        </p:spPr>
        <p:txBody>
          <a:bodyPr lIns="0" tIns="0" rIns="0" bIns="0" rtlCol="0" anchor="t">
            <a:spAutoFit/>
          </a:bodyPr>
          <a:lstStyle/>
          <a:p>
            <a:pPr algn="ctr">
              <a:lnSpc>
                <a:spcPts val="3166"/>
              </a:lnSpc>
              <a:spcBef>
                <a:spcPct val="0"/>
              </a:spcBef>
            </a:pPr>
            <a:r>
              <a:rPr lang="en-US" sz="2499" b="1">
                <a:solidFill>
                  <a:srgbClr val="2B2952"/>
                </a:solidFill>
                <a:latin typeface="Arimo Bold"/>
                <a:ea typeface="Arimo Bold"/>
                <a:cs typeface="Arimo Bold"/>
                <a:sym typeface="Arimo Bold"/>
              </a:rPr>
              <a:t>ISP Router</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C0A33"/>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50D48"/>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A33"/>
            </a:solidFill>
          </p:spPr>
        </p:sp>
      </p:grpSp>
      <p:sp>
        <p:nvSpPr>
          <p:cNvPr id="6" name="Freeform 6"/>
          <p:cNvSpPr/>
          <p:nvPr/>
        </p:nvSpPr>
        <p:spPr>
          <a:xfrm>
            <a:off x="0" y="6403689"/>
            <a:ext cx="18288000" cy="3883311"/>
          </a:xfrm>
          <a:custGeom>
            <a:avLst/>
            <a:gdLst/>
            <a:ahLst/>
            <a:cxnLst/>
            <a:rect l="l" t="t" r="r" b="b"/>
            <a:pathLst>
              <a:path w="18288000" h="3883311">
                <a:moveTo>
                  <a:pt x="0" y="0"/>
                </a:moveTo>
                <a:lnTo>
                  <a:pt x="18288000" y="0"/>
                </a:lnTo>
                <a:lnTo>
                  <a:pt x="18288000" y="3883311"/>
                </a:lnTo>
                <a:lnTo>
                  <a:pt x="0" y="3883311"/>
                </a:lnTo>
                <a:lnTo>
                  <a:pt x="0" y="0"/>
                </a:lnTo>
                <a:close/>
              </a:path>
            </a:pathLst>
          </a:custGeom>
          <a:blipFill>
            <a:blip r:embed="rId3"/>
            <a:stretch>
              <a:fillRect l="-5153" r="-5153"/>
            </a:stretch>
          </a:blipFill>
        </p:spPr>
      </p:sp>
      <p:sp>
        <p:nvSpPr>
          <p:cNvPr id="7" name="TextBox 7"/>
          <p:cNvSpPr txBox="1"/>
          <p:nvPr/>
        </p:nvSpPr>
        <p:spPr>
          <a:xfrm>
            <a:off x="9322139" y="2662915"/>
            <a:ext cx="5880011" cy="995680"/>
          </a:xfrm>
          <a:prstGeom prst="rect">
            <a:avLst/>
          </a:prstGeom>
        </p:spPr>
        <p:txBody>
          <a:bodyPr lIns="0" tIns="0" rIns="0" bIns="0" rtlCol="0" anchor="t">
            <a:spAutoFit/>
          </a:bodyPr>
          <a:lstStyle/>
          <a:p>
            <a:pPr marL="0" lvl="0" indent="0" algn="l">
              <a:lnSpc>
                <a:spcPts val="3919"/>
              </a:lnSpc>
              <a:spcBef>
                <a:spcPct val="0"/>
              </a:spcBef>
            </a:pPr>
            <a:r>
              <a:rPr lang="en-US" sz="2799" b="1" u="none">
                <a:solidFill>
                  <a:srgbClr val="D9E1FF"/>
                </a:solidFill>
                <a:latin typeface="Arimo Bold"/>
                <a:ea typeface="Arimo Bold"/>
                <a:cs typeface="Arimo Bold"/>
                <a:sym typeface="Arimo Bold"/>
              </a:rPr>
              <a:t> - Connects to individual PCs.</a:t>
            </a:r>
          </a:p>
          <a:p>
            <a:pPr marL="0" lvl="0" indent="0" algn="l">
              <a:lnSpc>
                <a:spcPts val="3919"/>
              </a:lnSpc>
              <a:spcBef>
                <a:spcPct val="0"/>
              </a:spcBef>
            </a:pPr>
            <a:r>
              <a:rPr lang="en-US" sz="2799" b="1" u="none">
                <a:solidFill>
                  <a:srgbClr val="D9E1FF"/>
                </a:solidFill>
                <a:latin typeface="Arimo Bold"/>
                <a:ea typeface="Arimo Bold"/>
                <a:cs typeface="Arimo Bold"/>
                <a:sym typeface="Arimo Bold"/>
              </a:rPr>
              <a:t> - Provides initial network access.</a:t>
            </a:r>
          </a:p>
        </p:txBody>
      </p:sp>
      <p:sp>
        <p:nvSpPr>
          <p:cNvPr id="8" name="TextBox 8"/>
          <p:cNvSpPr txBox="1"/>
          <p:nvPr/>
        </p:nvSpPr>
        <p:spPr>
          <a:xfrm>
            <a:off x="1521164" y="2071730"/>
            <a:ext cx="4625693" cy="2292350"/>
          </a:xfrm>
          <a:prstGeom prst="rect">
            <a:avLst/>
          </a:prstGeom>
        </p:spPr>
        <p:txBody>
          <a:bodyPr lIns="0" tIns="0" rIns="0" bIns="0" rtlCol="0" anchor="t">
            <a:spAutoFit/>
          </a:bodyPr>
          <a:lstStyle/>
          <a:p>
            <a:pPr marL="0" lvl="0" indent="0" algn="l">
              <a:lnSpc>
                <a:spcPts val="8800"/>
              </a:lnSpc>
            </a:pPr>
            <a:r>
              <a:rPr lang="en-US" sz="8000" b="1">
                <a:solidFill>
                  <a:srgbClr val="FFFFFF"/>
                </a:solidFill>
                <a:latin typeface="Arimo Bold"/>
                <a:ea typeface="Arimo Bold"/>
                <a:cs typeface="Arimo Bold"/>
                <a:sym typeface="Arimo Bold"/>
              </a:rPr>
              <a:t>Access Layer</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C0A33"/>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50D48"/>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A33"/>
            </a:solidFill>
          </p:spPr>
        </p:sp>
      </p:grpSp>
      <p:sp>
        <p:nvSpPr>
          <p:cNvPr id="6" name="Freeform 6"/>
          <p:cNvSpPr/>
          <p:nvPr/>
        </p:nvSpPr>
        <p:spPr>
          <a:xfrm>
            <a:off x="0" y="6975290"/>
            <a:ext cx="18288000" cy="3311710"/>
          </a:xfrm>
          <a:custGeom>
            <a:avLst/>
            <a:gdLst/>
            <a:ahLst/>
            <a:cxnLst/>
            <a:rect l="l" t="t" r="r" b="b"/>
            <a:pathLst>
              <a:path w="18288000" h="3311710">
                <a:moveTo>
                  <a:pt x="0" y="0"/>
                </a:moveTo>
                <a:lnTo>
                  <a:pt x="18288000" y="0"/>
                </a:lnTo>
                <a:lnTo>
                  <a:pt x="18288000" y="3311710"/>
                </a:lnTo>
                <a:lnTo>
                  <a:pt x="0" y="3311710"/>
                </a:lnTo>
                <a:lnTo>
                  <a:pt x="0" y="0"/>
                </a:lnTo>
                <a:close/>
              </a:path>
            </a:pathLst>
          </a:custGeom>
          <a:blipFill>
            <a:blip r:embed="rId3"/>
            <a:stretch>
              <a:fillRect/>
            </a:stretch>
          </a:blipFill>
        </p:spPr>
      </p:sp>
      <p:sp>
        <p:nvSpPr>
          <p:cNvPr id="7" name="TextBox 7"/>
          <p:cNvSpPr txBox="1"/>
          <p:nvPr/>
        </p:nvSpPr>
        <p:spPr>
          <a:xfrm>
            <a:off x="9144000" y="2662915"/>
            <a:ext cx="8919490" cy="995680"/>
          </a:xfrm>
          <a:prstGeom prst="rect">
            <a:avLst/>
          </a:prstGeom>
        </p:spPr>
        <p:txBody>
          <a:bodyPr lIns="0" tIns="0" rIns="0" bIns="0" rtlCol="0" anchor="t">
            <a:spAutoFit/>
          </a:bodyPr>
          <a:lstStyle/>
          <a:p>
            <a:pPr marL="0" lvl="0" indent="0" algn="l">
              <a:lnSpc>
                <a:spcPts val="3919"/>
              </a:lnSpc>
              <a:spcBef>
                <a:spcPct val="0"/>
              </a:spcBef>
            </a:pPr>
            <a:r>
              <a:rPr lang="en-US" sz="2799" b="1" u="none">
                <a:solidFill>
                  <a:srgbClr val="D9E1FF"/>
                </a:solidFill>
                <a:latin typeface="Arimo Bold"/>
                <a:ea typeface="Arimo Bold"/>
                <a:cs typeface="Arimo Bold"/>
                <a:sym typeface="Arimo Bold"/>
              </a:rPr>
              <a:t> - Aggregates traffic from multiple access switches.</a:t>
            </a:r>
          </a:p>
          <a:p>
            <a:pPr marL="0" lvl="0" indent="0" algn="l">
              <a:lnSpc>
                <a:spcPts val="3919"/>
              </a:lnSpc>
              <a:spcBef>
                <a:spcPct val="0"/>
              </a:spcBef>
            </a:pPr>
            <a:r>
              <a:rPr lang="en-US" sz="2799" b="1" u="none">
                <a:solidFill>
                  <a:srgbClr val="D9E1FF"/>
                </a:solidFill>
                <a:latin typeface="Arimo Bold"/>
                <a:ea typeface="Arimo Bold"/>
                <a:cs typeface="Arimo Bold"/>
                <a:sym typeface="Arimo Bold"/>
              </a:rPr>
              <a:t> - Connects to core switches.</a:t>
            </a:r>
          </a:p>
        </p:txBody>
      </p:sp>
      <p:sp>
        <p:nvSpPr>
          <p:cNvPr id="8" name="TextBox 8"/>
          <p:cNvSpPr txBox="1"/>
          <p:nvPr/>
        </p:nvSpPr>
        <p:spPr>
          <a:xfrm>
            <a:off x="1521164" y="2071730"/>
            <a:ext cx="5800113" cy="2292350"/>
          </a:xfrm>
          <a:prstGeom prst="rect">
            <a:avLst/>
          </a:prstGeom>
        </p:spPr>
        <p:txBody>
          <a:bodyPr lIns="0" tIns="0" rIns="0" bIns="0" rtlCol="0" anchor="t">
            <a:spAutoFit/>
          </a:bodyPr>
          <a:lstStyle/>
          <a:p>
            <a:pPr marL="0" lvl="0" indent="0" algn="l">
              <a:lnSpc>
                <a:spcPts val="8800"/>
              </a:lnSpc>
            </a:pPr>
            <a:r>
              <a:rPr lang="en-US" sz="8000" b="1">
                <a:solidFill>
                  <a:srgbClr val="FFFFFF"/>
                </a:solidFill>
                <a:latin typeface="Arimo Bold"/>
                <a:ea typeface="Arimo Bold"/>
                <a:cs typeface="Arimo Bold"/>
                <a:sym typeface="Arimo Bold"/>
              </a:rPr>
              <a:t>Distribution Layer</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C0A33"/>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50D48"/>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A33"/>
            </a:solidFill>
          </p:spPr>
        </p:sp>
      </p:grpSp>
      <p:sp>
        <p:nvSpPr>
          <p:cNvPr id="6" name="Freeform 6"/>
          <p:cNvSpPr/>
          <p:nvPr/>
        </p:nvSpPr>
        <p:spPr>
          <a:xfrm>
            <a:off x="0" y="6308021"/>
            <a:ext cx="18288000" cy="3978979"/>
          </a:xfrm>
          <a:custGeom>
            <a:avLst/>
            <a:gdLst/>
            <a:ahLst/>
            <a:cxnLst/>
            <a:rect l="l" t="t" r="r" b="b"/>
            <a:pathLst>
              <a:path w="18288000" h="3978979">
                <a:moveTo>
                  <a:pt x="0" y="0"/>
                </a:moveTo>
                <a:lnTo>
                  <a:pt x="18288000" y="0"/>
                </a:lnTo>
                <a:lnTo>
                  <a:pt x="18288000" y="3978979"/>
                </a:lnTo>
                <a:lnTo>
                  <a:pt x="0" y="3978979"/>
                </a:lnTo>
                <a:lnTo>
                  <a:pt x="0" y="0"/>
                </a:lnTo>
                <a:close/>
              </a:path>
            </a:pathLst>
          </a:custGeom>
          <a:blipFill>
            <a:blip r:embed="rId3"/>
            <a:stretch>
              <a:fillRect/>
            </a:stretch>
          </a:blipFill>
        </p:spPr>
      </p:sp>
      <p:sp>
        <p:nvSpPr>
          <p:cNvPr id="7" name="TextBox 7"/>
          <p:cNvSpPr txBox="1"/>
          <p:nvPr/>
        </p:nvSpPr>
        <p:spPr>
          <a:xfrm>
            <a:off x="6218623" y="2743303"/>
            <a:ext cx="11569161" cy="853953"/>
          </a:xfrm>
          <a:prstGeom prst="rect">
            <a:avLst/>
          </a:prstGeom>
        </p:spPr>
        <p:txBody>
          <a:bodyPr lIns="0" tIns="0" rIns="0" bIns="0" rtlCol="0" anchor="t">
            <a:spAutoFit/>
          </a:bodyPr>
          <a:lstStyle/>
          <a:p>
            <a:pPr algn="l">
              <a:lnSpc>
                <a:spcPts val="3444"/>
              </a:lnSpc>
            </a:pPr>
            <a:r>
              <a:rPr lang="en-US" sz="2460" b="1">
                <a:solidFill>
                  <a:srgbClr val="D9E1FF"/>
                </a:solidFill>
                <a:latin typeface="Arimo Bold"/>
                <a:ea typeface="Arimo Bold"/>
                <a:cs typeface="Arimo Bold"/>
                <a:sym typeface="Arimo Bold"/>
              </a:rPr>
              <a:t>- Provides high-bandwidth connectivity between different network segments.</a:t>
            </a:r>
          </a:p>
          <a:p>
            <a:pPr marL="0" lvl="0" indent="0" algn="l">
              <a:lnSpc>
                <a:spcPts val="3444"/>
              </a:lnSpc>
              <a:spcBef>
                <a:spcPct val="0"/>
              </a:spcBef>
            </a:pPr>
            <a:r>
              <a:rPr lang="en-US" sz="2460" b="1">
                <a:solidFill>
                  <a:srgbClr val="D9E1FF"/>
                </a:solidFill>
                <a:latin typeface="Arimo Bold"/>
                <a:ea typeface="Arimo Bold"/>
                <a:cs typeface="Arimo Bold"/>
                <a:sym typeface="Arimo Bold"/>
              </a:rPr>
              <a:t> - Responsible for routing traffic between VLANs and to the internet.</a:t>
            </a:r>
          </a:p>
        </p:txBody>
      </p:sp>
      <p:sp>
        <p:nvSpPr>
          <p:cNvPr id="8" name="TextBox 8"/>
          <p:cNvSpPr txBox="1"/>
          <p:nvPr/>
        </p:nvSpPr>
        <p:spPr>
          <a:xfrm>
            <a:off x="1521164" y="2071728"/>
            <a:ext cx="3538268" cy="2292355"/>
          </a:xfrm>
          <a:prstGeom prst="rect">
            <a:avLst/>
          </a:prstGeom>
        </p:spPr>
        <p:txBody>
          <a:bodyPr lIns="0" tIns="0" rIns="0" bIns="0" rtlCol="0" anchor="t">
            <a:spAutoFit/>
          </a:bodyPr>
          <a:lstStyle/>
          <a:p>
            <a:pPr marL="0" lvl="0" indent="0" algn="l">
              <a:lnSpc>
                <a:spcPts val="8800"/>
              </a:lnSpc>
            </a:pPr>
            <a:r>
              <a:rPr lang="en-US" sz="8000" b="1">
                <a:solidFill>
                  <a:srgbClr val="FFFFFF"/>
                </a:solidFill>
                <a:latin typeface="Arimo Bold"/>
                <a:ea typeface="Arimo Bold"/>
                <a:cs typeface="Arimo Bold"/>
                <a:sym typeface="Arimo Bold"/>
              </a:rPr>
              <a:t>Core Layer</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50D48"/>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A33"/>
            </a:solidFill>
          </p:spPr>
        </p:sp>
      </p:grpSp>
      <p:grpSp>
        <p:nvGrpSpPr>
          <p:cNvPr id="6" name="Group 6"/>
          <p:cNvGrpSpPr/>
          <p:nvPr/>
        </p:nvGrpSpPr>
        <p:grpSpPr>
          <a:xfrm>
            <a:off x="1163192" y="6528828"/>
            <a:ext cx="4579662" cy="2687305"/>
            <a:chOff x="0" y="0"/>
            <a:chExt cx="6106217" cy="3583073"/>
          </a:xfrm>
        </p:grpSpPr>
        <p:sp>
          <p:nvSpPr>
            <p:cNvPr id="7" name="TextBox 7"/>
            <p:cNvSpPr txBox="1"/>
            <p:nvPr/>
          </p:nvSpPr>
          <p:spPr>
            <a:xfrm>
              <a:off x="0" y="9525"/>
              <a:ext cx="6106217" cy="517082"/>
            </a:xfrm>
            <a:prstGeom prst="rect">
              <a:avLst/>
            </a:prstGeom>
          </p:spPr>
          <p:txBody>
            <a:bodyPr lIns="0" tIns="0" rIns="0" bIns="0" rtlCol="0" anchor="t">
              <a:spAutoFit/>
            </a:bodyPr>
            <a:lstStyle/>
            <a:p>
              <a:pPr marL="0" lvl="0" indent="0" algn="l">
                <a:lnSpc>
                  <a:spcPts val="2858"/>
                </a:lnSpc>
                <a:spcBef>
                  <a:spcPct val="0"/>
                </a:spcBef>
              </a:pPr>
              <a:r>
                <a:rPr lang="en-US" sz="2598" b="1">
                  <a:solidFill>
                    <a:srgbClr val="D9E1FF"/>
                  </a:solidFill>
                  <a:latin typeface="Arimo Bold"/>
                  <a:ea typeface="Arimo Bold"/>
                  <a:cs typeface="Arimo Bold"/>
                  <a:sym typeface="Arimo Bold"/>
                </a:rPr>
                <a:t>Access Switch Configuration</a:t>
              </a:r>
            </a:p>
          </p:txBody>
        </p:sp>
        <p:sp>
          <p:nvSpPr>
            <p:cNvPr id="8" name="TextBox 8"/>
            <p:cNvSpPr txBox="1"/>
            <p:nvPr/>
          </p:nvSpPr>
          <p:spPr>
            <a:xfrm>
              <a:off x="0" y="783782"/>
              <a:ext cx="6106217" cy="2799292"/>
            </a:xfrm>
            <a:prstGeom prst="rect">
              <a:avLst/>
            </a:prstGeom>
          </p:spPr>
          <p:txBody>
            <a:bodyPr lIns="0" tIns="0" rIns="0" bIns="0" rtlCol="0" anchor="t">
              <a:spAutoFit/>
            </a:bodyPr>
            <a:lstStyle/>
            <a:p>
              <a:pPr marL="0" lvl="0" indent="0" algn="l">
                <a:lnSpc>
                  <a:spcPts val="2800"/>
                </a:lnSpc>
                <a:spcBef>
                  <a:spcPct val="0"/>
                </a:spcBef>
              </a:pPr>
              <a:r>
                <a:rPr lang="en-US" sz="2000" u="none">
                  <a:solidFill>
                    <a:srgbClr val="D9E1FF"/>
                  </a:solidFill>
                  <a:latin typeface="Arimo"/>
                  <a:ea typeface="Arimo"/>
                  <a:cs typeface="Arimo"/>
                  <a:sym typeface="Arimo"/>
                </a:rPr>
                <a:t>Each access switch is configured with VLANs for different departments: Sales (VLAN 10), IT (VLAN 20), HR (VLAN 30), and Managers (VLAN 40). The access switch ports are assigned to their corresponding VLANs.</a:t>
              </a:r>
            </a:p>
          </p:txBody>
        </p:sp>
      </p:grpSp>
      <p:grpSp>
        <p:nvGrpSpPr>
          <p:cNvPr id="9" name="Group 9"/>
          <p:cNvGrpSpPr/>
          <p:nvPr/>
        </p:nvGrpSpPr>
        <p:grpSpPr>
          <a:xfrm>
            <a:off x="6921415" y="6528828"/>
            <a:ext cx="4579662" cy="2065728"/>
            <a:chOff x="0" y="0"/>
            <a:chExt cx="6106217" cy="2754304"/>
          </a:xfrm>
        </p:grpSpPr>
        <p:sp>
          <p:nvSpPr>
            <p:cNvPr id="10" name="TextBox 10"/>
            <p:cNvSpPr txBox="1"/>
            <p:nvPr/>
          </p:nvSpPr>
          <p:spPr>
            <a:xfrm>
              <a:off x="0" y="9525"/>
              <a:ext cx="6106217" cy="628113"/>
            </a:xfrm>
            <a:prstGeom prst="rect">
              <a:avLst/>
            </a:prstGeom>
          </p:spPr>
          <p:txBody>
            <a:bodyPr lIns="0" tIns="0" rIns="0" bIns="0" rtlCol="0" anchor="t">
              <a:spAutoFit/>
            </a:bodyPr>
            <a:lstStyle/>
            <a:p>
              <a:pPr marL="0" lvl="0" indent="0" algn="l">
                <a:lnSpc>
                  <a:spcPts val="3471"/>
                </a:lnSpc>
                <a:spcBef>
                  <a:spcPct val="0"/>
                </a:spcBef>
              </a:pPr>
              <a:r>
                <a:rPr lang="en-US" sz="3155" b="1">
                  <a:solidFill>
                    <a:srgbClr val="D9E1FF"/>
                  </a:solidFill>
                  <a:latin typeface="Arimo Bold"/>
                  <a:ea typeface="Arimo Bold"/>
                  <a:cs typeface="Arimo Bold"/>
                  <a:sym typeface="Arimo Bold"/>
                </a:rPr>
                <a:t>Port Assignments</a:t>
              </a:r>
            </a:p>
          </p:txBody>
        </p:sp>
        <p:sp>
          <p:nvSpPr>
            <p:cNvPr id="11" name="TextBox 11"/>
            <p:cNvSpPr txBox="1"/>
            <p:nvPr/>
          </p:nvSpPr>
          <p:spPr>
            <a:xfrm>
              <a:off x="0" y="894813"/>
              <a:ext cx="6106217" cy="1859492"/>
            </a:xfrm>
            <a:prstGeom prst="rect">
              <a:avLst/>
            </a:prstGeom>
          </p:spPr>
          <p:txBody>
            <a:bodyPr lIns="0" tIns="0" rIns="0" bIns="0" rtlCol="0" anchor="t">
              <a:spAutoFit/>
            </a:bodyPr>
            <a:lstStyle/>
            <a:p>
              <a:pPr marL="0" lvl="0" indent="0" algn="l">
                <a:lnSpc>
                  <a:spcPts val="2800"/>
                </a:lnSpc>
                <a:spcBef>
                  <a:spcPct val="0"/>
                </a:spcBef>
              </a:pPr>
              <a:r>
                <a:rPr lang="en-US" sz="2000" u="none">
                  <a:solidFill>
                    <a:srgbClr val="D9E1FF"/>
                  </a:solidFill>
                  <a:latin typeface="Arimo"/>
                  <a:ea typeface="Arimo"/>
                  <a:cs typeface="Arimo"/>
                  <a:sym typeface="Arimo"/>
                </a:rPr>
                <a:t>Specific ports on each access switch are assigned to specific VLANs based on department needs. For example, ports F0/3-4 are assigned to VLAN 10 (Sales).</a:t>
              </a:r>
            </a:p>
          </p:txBody>
        </p:sp>
      </p:grpSp>
      <p:grpSp>
        <p:nvGrpSpPr>
          <p:cNvPr id="12" name="Group 12"/>
          <p:cNvGrpSpPr/>
          <p:nvPr/>
        </p:nvGrpSpPr>
        <p:grpSpPr>
          <a:xfrm>
            <a:off x="12679638" y="6528828"/>
            <a:ext cx="4579662" cy="2729472"/>
            <a:chOff x="0" y="0"/>
            <a:chExt cx="6106217" cy="3639297"/>
          </a:xfrm>
        </p:grpSpPr>
        <p:sp>
          <p:nvSpPr>
            <p:cNvPr id="13" name="TextBox 13"/>
            <p:cNvSpPr txBox="1"/>
            <p:nvPr/>
          </p:nvSpPr>
          <p:spPr>
            <a:xfrm>
              <a:off x="0" y="9525"/>
              <a:ext cx="6106217" cy="573305"/>
            </a:xfrm>
            <a:prstGeom prst="rect">
              <a:avLst/>
            </a:prstGeom>
          </p:spPr>
          <p:txBody>
            <a:bodyPr lIns="0" tIns="0" rIns="0" bIns="0" rtlCol="0" anchor="t">
              <a:spAutoFit/>
            </a:bodyPr>
            <a:lstStyle/>
            <a:p>
              <a:pPr marL="0" lvl="0" indent="0" algn="l">
                <a:lnSpc>
                  <a:spcPts val="3210"/>
                </a:lnSpc>
                <a:spcBef>
                  <a:spcPct val="0"/>
                </a:spcBef>
              </a:pPr>
              <a:r>
                <a:rPr lang="en-US" sz="2919" b="1">
                  <a:solidFill>
                    <a:srgbClr val="D9E1FF"/>
                  </a:solidFill>
                  <a:latin typeface="Arimo Bold"/>
                  <a:ea typeface="Arimo Bold"/>
                  <a:cs typeface="Arimo Bold"/>
                  <a:sym typeface="Arimo Bold"/>
                </a:rPr>
                <a:t>Additional Configurations</a:t>
              </a:r>
            </a:p>
          </p:txBody>
        </p:sp>
        <p:sp>
          <p:nvSpPr>
            <p:cNvPr id="14" name="TextBox 14"/>
            <p:cNvSpPr txBox="1"/>
            <p:nvPr/>
          </p:nvSpPr>
          <p:spPr>
            <a:xfrm>
              <a:off x="0" y="840005"/>
              <a:ext cx="6106217" cy="2799292"/>
            </a:xfrm>
            <a:prstGeom prst="rect">
              <a:avLst/>
            </a:prstGeom>
          </p:spPr>
          <p:txBody>
            <a:bodyPr lIns="0" tIns="0" rIns="0" bIns="0" rtlCol="0" anchor="t">
              <a:spAutoFit/>
            </a:bodyPr>
            <a:lstStyle/>
            <a:p>
              <a:pPr marL="0" lvl="0" indent="0" algn="l">
                <a:lnSpc>
                  <a:spcPts val="2800"/>
                </a:lnSpc>
                <a:spcBef>
                  <a:spcPct val="0"/>
                </a:spcBef>
              </a:pPr>
              <a:r>
                <a:rPr lang="en-US" sz="2000" u="none">
                  <a:solidFill>
                    <a:srgbClr val="D9E1FF"/>
                  </a:solidFill>
                  <a:latin typeface="Arimo"/>
                  <a:ea typeface="Arimo"/>
                  <a:cs typeface="Arimo"/>
                  <a:sym typeface="Arimo"/>
                </a:rPr>
                <a:t>Trunk ports are configured on the access switches to allow communication between VLANs. EtherChannel is configured using PAgP (Port Aggregation Protocol) for redundancy and increased bandwidth.</a:t>
              </a:r>
            </a:p>
          </p:txBody>
        </p:sp>
      </p:grpSp>
      <p:sp>
        <p:nvSpPr>
          <p:cNvPr id="15" name="Freeform 15"/>
          <p:cNvSpPr/>
          <p:nvPr/>
        </p:nvSpPr>
        <p:spPr>
          <a:xfrm>
            <a:off x="8208227" y="2064992"/>
            <a:ext cx="9616534" cy="3875922"/>
          </a:xfrm>
          <a:custGeom>
            <a:avLst/>
            <a:gdLst/>
            <a:ahLst/>
            <a:cxnLst/>
            <a:rect l="l" t="t" r="r" b="b"/>
            <a:pathLst>
              <a:path w="9616534" h="3875922">
                <a:moveTo>
                  <a:pt x="0" y="0"/>
                </a:moveTo>
                <a:lnTo>
                  <a:pt x="9616534" y="0"/>
                </a:lnTo>
                <a:lnTo>
                  <a:pt x="9616534" y="3875922"/>
                </a:lnTo>
                <a:lnTo>
                  <a:pt x="0" y="3875922"/>
                </a:lnTo>
                <a:lnTo>
                  <a:pt x="0" y="0"/>
                </a:lnTo>
                <a:close/>
              </a:path>
            </a:pathLst>
          </a:custGeom>
          <a:blipFill>
            <a:blip r:embed="rId3"/>
            <a:stretch>
              <a:fillRect t="-1603" r="-4157" b="-267"/>
            </a:stretch>
          </a:blipFill>
        </p:spPr>
      </p:sp>
      <p:sp>
        <p:nvSpPr>
          <p:cNvPr id="16" name="TextBox 16"/>
          <p:cNvSpPr txBox="1"/>
          <p:nvPr/>
        </p:nvSpPr>
        <p:spPr>
          <a:xfrm>
            <a:off x="464047" y="2111963"/>
            <a:ext cx="7744179" cy="3820081"/>
          </a:xfrm>
          <a:prstGeom prst="rect">
            <a:avLst/>
          </a:prstGeom>
        </p:spPr>
        <p:txBody>
          <a:bodyPr lIns="0" tIns="0" rIns="0" bIns="0" rtlCol="0" anchor="t">
            <a:spAutoFit/>
          </a:bodyPr>
          <a:lstStyle/>
          <a:p>
            <a:pPr marL="0" lvl="0" indent="0" algn="l">
              <a:lnSpc>
                <a:spcPts val="7473"/>
              </a:lnSpc>
              <a:spcBef>
                <a:spcPct val="0"/>
              </a:spcBef>
            </a:pPr>
            <a:r>
              <a:rPr lang="en-US" sz="6793" b="1" u="none">
                <a:solidFill>
                  <a:srgbClr val="FFFFFF"/>
                </a:solidFill>
                <a:latin typeface="Arimo Bold"/>
                <a:ea typeface="Arimo Bold"/>
                <a:cs typeface="Arimo Bold"/>
                <a:sym typeface="Arimo Bold"/>
              </a:rPr>
              <a:t>Configuration for Access &amp; Distribution Switches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1088</Words>
  <Application>Microsoft Office PowerPoint</Application>
  <PresentationFormat>Custom</PresentationFormat>
  <Paragraphs>159</Paragraphs>
  <Slides>17</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Arimo</vt:lpstr>
      <vt:lpstr>Arimo Bold</vt:lpstr>
      <vt:lpstr>Calibri</vt:lpstr>
      <vt:lpstr>Canva Sans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Build-Enterprise-Network-Single-Site.pptx</dc:title>
  <cp:lastModifiedBy>Microsoft account</cp:lastModifiedBy>
  <cp:revision>2</cp:revision>
  <dcterms:created xsi:type="dcterms:W3CDTF">2006-08-16T00:00:00Z</dcterms:created>
  <dcterms:modified xsi:type="dcterms:W3CDTF">2024-10-17T15:52:04Z</dcterms:modified>
  <dc:identifier>DAGRweW_1YQ</dc:identifier>
</cp:coreProperties>
</file>

<file path=docProps/thumbnail.jpeg>
</file>